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Nuni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8" roundtripDataSignature="AMtx7mh2SaAfLPVG5cdYZqBlMjVGyfq7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35FED5-94CD-4961-815C-B162AEFCD01C}">
  <a:tblStyle styleId="{A335FED5-94CD-4961-815C-B162AEFCD01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8FD"/>
          </a:solidFill>
        </a:fill>
      </a:tcStyle>
    </a:wholeTbl>
    <a:band1H>
      <a:tcTxStyle/>
      <a:tcStyle>
        <a:fill>
          <a:solidFill>
            <a:srgbClr val="CACDFB"/>
          </a:solidFill>
        </a:fill>
      </a:tcStyle>
    </a:band1H>
    <a:band2H>
      <a:tcTxStyle/>
    </a:band2H>
    <a:band1V>
      <a:tcTxStyle/>
      <a:tcStyle>
        <a:fill>
          <a:solidFill>
            <a:srgbClr val="CACDFB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6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6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6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Nunito-bold.fntdata"/><Relationship Id="rId12" Type="http://schemas.openxmlformats.org/officeDocument/2006/relationships/slide" Target="slides/slide6.xml"/><Relationship Id="rId34" Type="http://schemas.openxmlformats.org/officeDocument/2006/relationships/font" Target="fonts/Nunito-regular.fntdata"/><Relationship Id="rId15" Type="http://schemas.openxmlformats.org/officeDocument/2006/relationships/slide" Target="slides/slide9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8.xml"/><Relationship Id="rId36" Type="http://schemas.openxmlformats.org/officeDocument/2006/relationships/font" Target="fonts/Nuni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 showMasterSp="0">
  <p:cSld name="Section title and 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1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8" name="Google Shape;108;p31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3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0" name="Google Shape;110;p3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showMasterSp="0">
  <p:cSld name="Ca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2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6" name="Google Shape;116;p3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 showMasterSp="0">
  <p:cSld name="Big 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3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33"/>
          <p:cNvGrpSpPr/>
          <p:nvPr/>
        </p:nvGrpSpPr>
        <p:grpSpPr>
          <a:xfrm>
            <a:off x="5959221" y="4119576"/>
            <a:ext cx="2520950" cy="1024165"/>
            <a:chOff x="6917201" y="0"/>
            <a:chExt cx="2227777" cy="863400"/>
          </a:xfrm>
        </p:grpSpPr>
        <p:sp>
          <p:nvSpPr>
            <p:cNvPr id="120" name="Google Shape;120;p3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33"/>
          <p:cNvGrpSpPr/>
          <p:nvPr/>
        </p:nvGrpSpPr>
        <p:grpSpPr>
          <a:xfrm>
            <a:off x="199148" y="2"/>
            <a:ext cx="2795412" cy="1083308"/>
            <a:chOff x="6917201" y="0"/>
            <a:chExt cx="2227777" cy="863400"/>
          </a:xfrm>
        </p:grpSpPr>
        <p:sp>
          <p:nvSpPr>
            <p:cNvPr id="124" name="Google Shape;124;p3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33"/>
          <p:cNvSpPr txBox="1"/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" name="Google Shape;129;p3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 showMasterSp="0">
  <p:cSld name="Encabezado de sección 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JETO DE ESTUDIO DE LA LÓGICA" id="131" name="Google Shape;13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493"/>
            <a:ext cx="9144000" cy="5143502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132" name="Google Shape;132;p34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4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4"/>
          <p:cNvSpPr txBox="1"/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b="0" sz="6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34"/>
          <p:cNvSpPr txBox="1"/>
          <p:nvPr>
            <p:ph idx="1" type="body"/>
          </p:nvPr>
        </p:nvSpPr>
        <p:spPr>
          <a:xfrm>
            <a:off x="822960" y="333984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6" name="Google Shape;136;p34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4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34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  <p:cxnSp>
        <p:nvCxnSpPr>
          <p:cNvPr id="139" name="Google Shape;139;p34"/>
          <p:cNvCxnSpPr/>
          <p:nvPr/>
        </p:nvCxnSpPr>
        <p:spPr>
          <a:xfrm>
            <a:off x="905744" y="3257550"/>
            <a:ext cx="74064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3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4" name="Google Shape;144;p3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3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7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37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None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2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None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37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/>
            </a:lvl1pPr>
            <a:lvl2pPr indent="-2286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050"/>
            </a:lvl2pPr>
            <a:lvl3pPr indent="-2286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900"/>
            </a:lvl3pPr>
            <a:lvl4pPr indent="-2286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750"/>
            </a:lvl4pPr>
            <a:lvl5pPr indent="-2286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750"/>
            </a:lvl5pPr>
            <a:lvl6pPr indent="-2286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750"/>
            </a:lvl6pPr>
            <a:lvl7pPr indent="-2286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750"/>
            </a:lvl7pPr>
            <a:lvl8pPr indent="-2286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750"/>
            </a:lvl8pPr>
            <a:lvl9pPr indent="-2286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750"/>
            </a:lvl9pPr>
          </a:lstStyle>
          <a:p/>
        </p:txBody>
      </p:sp>
      <p:sp>
        <p:nvSpPr>
          <p:cNvPr id="151" name="Google Shape;151;p3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3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3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13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7" name="Google Shape;17;p13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3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3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13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21" name="Google Shape;21;p13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3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3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" name="Google Shape;24;p13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5" name="Google Shape;25;p1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13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9" name="Google Shape;29;p1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32;p13"/>
          <p:cNvGrpSpPr/>
          <p:nvPr/>
        </p:nvGrpSpPr>
        <p:grpSpPr>
          <a:xfrm>
            <a:off x="199148" y="4055652"/>
            <a:ext cx="2795412" cy="1083308"/>
            <a:chOff x="6917201" y="0"/>
            <a:chExt cx="2227777" cy="863400"/>
          </a:xfrm>
        </p:grpSpPr>
        <p:sp>
          <p:nvSpPr>
            <p:cNvPr id="33" name="Google Shape;33;p1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7" name="Google Shape;37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5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35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35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35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35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Google Shape;47;p25"/>
          <p:cNvGrpSpPr/>
          <p:nvPr/>
        </p:nvGrpSpPr>
        <p:grpSpPr>
          <a:xfrm>
            <a:off x="5594190" y="3961115"/>
            <a:ext cx="2910144" cy="1182340"/>
            <a:chOff x="6917201" y="0"/>
            <a:chExt cx="2227777" cy="863400"/>
          </a:xfrm>
        </p:grpSpPr>
        <p:sp>
          <p:nvSpPr>
            <p:cNvPr id="48" name="Google Shape;48;p2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" name="Google Shape;51;p25"/>
          <p:cNvGrpSpPr/>
          <p:nvPr/>
        </p:nvGrpSpPr>
        <p:grpSpPr>
          <a:xfrm>
            <a:off x="199148" y="2"/>
            <a:ext cx="2795412" cy="1083308"/>
            <a:chOff x="6917201" y="0"/>
            <a:chExt cx="2227777" cy="863400"/>
          </a:xfrm>
        </p:grpSpPr>
        <p:sp>
          <p:nvSpPr>
            <p:cNvPr id="52" name="Google Shape;52;p2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2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2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showMasterSp="0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2" name="Google Shape;62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showMasterSp="0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27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 showMasterSp="0">
  <p:cSld name="One column 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3" name="Google Shape;83;p2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2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 showMasterSp="0">
  <p:cSld name="Main 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0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0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p3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9" name="Google Shape;89;p30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0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0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3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" name="Google Shape;93;p30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94" name="Google Shape;94;p3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" name="Google Shape;97;p30"/>
          <p:cNvGrpSpPr/>
          <p:nvPr/>
        </p:nvGrpSpPr>
        <p:grpSpPr>
          <a:xfrm>
            <a:off x="5886353" y="1243"/>
            <a:ext cx="3257452" cy="1261514"/>
            <a:chOff x="6917201" y="0"/>
            <a:chExt cx="2227777" cy="863400"/>
          </a:xfrm>
        </p:grpSpPr>
        <p:sp>
          <p:nvSpPr>
            <p:cNvPr id="98" name="Google Shape;98;p3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30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02" name="Google Shape;102;p3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"/>
          <p:cNvSpPr txBox="1"/>
          <p:nvPr>
            <p:ph idx="4294967295" type="ctrTitle"/>
          </p:nvPr>
        </p:nvSpPr>
        <p:spPr>
          <a:xfrm>
            <a:off x="4934857" y="0"/>
            <a:ext cx="3793108" cy="230929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</a:pPr>
            <a:r>
              <a:rPr b="1" i="0" lang="es-CO" sz="32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CICLO III:</a:t>
            </a:r>
            <a:br>
              <a:rPr b="1" i="0" lang="es-CO" sz="32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CO" sz="2400" u="none" cap="none" strike="noStrike">
                <a:solidFill>
                  <a:srgbClr val="3D63AB"/>
                </a:solidFill>
                <a:latin typeface="Arial"/>
                <a:ea typeface="Arial"/>
                <a:cs typeface="Arial"/>
                <a:sym typeface="Arial"/>
              </a:rPr>
              <a:t>Desarrollo de Software </a:t>
            </a:r>
            <a:endParaRPr b="0" i="0" sz="2400" u="none" cap="none" strike="noStrike">
              <a:solidFill>
                <a:srgbClr val="3D63A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"/>
          <p:cNvSpPr txBox="1"/>
          <p:nvPr/>
        </p:nvSpPr>
        <p:spPr>
          <a:xfrm>
            <a:off x="413547" y="748387"/>
            <a:ext cx="227917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Ingreso </a:t>
            </a:r>
            <a:endParaRPr b="1" i="0" sz="2800" u="none" cap="none" strike="noStrike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a AWS</a:t>
            </a:r>
            <a:endParaRPr/>
          </a:p>
        </p:txBody>
      </p:sp>
      <p:sp>
        <p:nvSpPr>
          <p:cNvPr id="269" name="Google Shape;269;p10"/>
          <p:cNvSpPr txBox="1"/>
          <p:nvPr/>
        </p:nvSpPr>
        <p:spPr>
          <a:xfrm>
            <a:off x="2792075" y="409058"/>
            <a:ext cx="4285135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s-CO" sz="12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Selecciona la pestaña de “AWS Account”.</a:t>
            </a:r>
            <a:endParaRPr/>
          </a:p>
          <a:p>
            <a:pPr indent="-1809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s-CO" sz="12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Selecciona el botón de “Create Starter Account”.</a:t>
            </a:r>
            <a:endParaRPr/>
          </a:p>
          <a:p>
            <a:pPr indent="-1809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s-CO" sz="12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s-CO" sz="1200">
                <a:solidFill>
                  <a:srgbClr val="3C63AA"/>
                </a:solidFill>
              </a:rPr>
              <a:t>página</a:t>
            </a:r>
            <a:r>
              <a:rPr b="0" i="0" lang="es-CO" sz="12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cambiará.</a:t>
            </a:r>
            <a:endParaRPr/>
          </a:p>
          <a:p>
            <a:pPr indent="-1809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s-CO" sz="12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Refresca la página con F5 o mediante el enlace resaltado.</a:t>
            </a:r>
            <a:endParaRPr/>
          </a:p>
        </p:txBody>
      </p:sp>
      <p:grpSp>
        <p:nvGrpSpPr>
          <p:cNvPr id="270" name="Google Shape;270;p10"/>
          <p:cNvGrpSpPr/>
          <p:nvPr/>
        </p:nvGrpSpPr>
        <p:grpSpPr>
          <a:xfrm>
            <a:off x="3850828" y="2265516"/>
            <a:ext cx="3508976" cy="2178421"/>
            <a:chOff x="88583" y="2745582"/>
            <a:chExt cx="3480911" cy="1936909"/>
          </a:xfrm>
        </p:grpSpPr>
        <p:pic>
          <p:nvPicPr>
            <p:cNvPr descr="11-2-AWS Account - refresh" id="271" name="Google Shape;271;p10"/>
            <p:cNvPicPr preferRelativeResize="0"/>
            <p:nvPr/>
          </p:nvPicPr>
          <p:blipFill rotWithShape="1">
            <a:blip r:embed="rId3">
              <a:alphaModFix/>
            </a:blip>
            <a:srcRect b="43749" l="2958" r="4868" t="8897"/>
            <a:stretch/>
          </p:blipFill>
          <p:spPr>
            <a:xfrm>
              <a:off x="88583" y="2745582"/>
              <a:ext cx="3480911" cy="1936909"/>
            </a:xfrm>
            <a:prstGeom prst="rect">
              <a:avLst/>
            </a:prstGeom>
            <a:noFill/>
            <a:ln cap="flat" cmpd="sng" w="323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72" name="Google Shape;272;p10"/>
            <p:cNvSpPr txBox="1"/>
            <p:nvPr/>
          </p:nvSpPr>
          <p:spPr>
            <a:xfrm>
              <a:off x="173831" y="2973705"/>
              <a:ext cx="368036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3)</a:t>
              </a:r>
              <a:endParaRPr/>
            </a:p>
          </p:txBody>
        </p:sp>
        <p:sp>
          <p:nvSpPr>
            <p:cNvPr id="273" name="Google Shape;273;p10"/>
            <p:cNvSpPr txBox="1"/>
            <p:nvPr/>
          </p:nvSpPr>
          <p:spPr>
            <a:xfrm>
              <a:off x="1817846" y="4233863"/>
              <a:ext cx="34115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4)</a:t>
              </a: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2084070" y="4295299"/>
              <a:ext cx="905828" cy="153353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" name="Google Shape;275;p10"/>
          <p:cNvGrpSpPr/>
          <p:nvPr/>
        </p:nvGrpSpPr>
        <p:grpSpPr>
          <a:xfrm>
            <a:off x="280987" y="2305575"/>
            <a:ext cx="3487579" cy="2414588"/>
            <a:chOff x="81915" y="107632"/>
            <a:chExt cx="3487579" cy="2414588"/>
          </a:xfrm>
        </p:grpSpPr>
        <p:pic>
          <p:nvPicPr>
            <p:cNvPr descr="11-1-AWS Account" id="276" name="Google Shape;276;p10"/>
            <p:cNvPicPr preferRelativeResize="0"/>
            <p:nvPr/>
          </p:nvPicPr>
          <p:blipFill rotWithShape="1">
            <a:blip r:embed="rId4">
              <a:alphaModFix/>
            </a:blip>
            <a:srcRect b="30800" l="2610" r="5055" t="10192"/>
            <a:stretch/>
          </p:blipFill>
          <p:spPr>
            <a:xfrm>
              <a:off x="81915" y="107632"/>
              <a:ext cx="3487579" cy="2414588"/>
            </a:xfrm>
            <a:prstGeom prst="rect">
              <a:avLst/>
            </a:prstGeom>
            <a:noFill/>
            <a:ln cap="flat" cmpd="sng" w="323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77" name="Google Shape;277;p10"/>
            <p:cNvSpPr txBox="1"/>
            <p:nvPr/>
          </p:nvSpPr>
          <p:spPr>
            <a:xfrm>
              <a:off x="2493645" y="152876"/>
              <a:ext cx="3680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1)</a:t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2759869" y="107633"/>
              <a:ext cx="525304" cy="17526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0"/>
            <p:cNvSpPr txBox="1"/>
            <p:nvPr/>
          </p:nvSpPr>
          <p:spPr>
            <a:xfrm>
              <a:off x="1327309" y="2245995"/>
              <a:ext cx="34909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2)</a:t>
              </a:r>
              <a:endParaRPr/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1593533" y="2267902"/>
              <a:ext cx="1122045" cy="254318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/>
        </p:nvSpPr>
        <p:spPr>
          <a:xfrm>
            <a:off x="57405" y="3211674"/>
            <a:ext cx="302323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Ingreso </a:t>
            </a:r>
            <a:endParaRPr b="1" i="0" sz="2800" u="none" cap="none" strike="noStrike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a AWS</a:t>
            </a:r>
            <a:endParaRPr/>
          </a:p>
        </p:txBody>
      </p:sp>
      <p:sp>
        <p:nvSpPr>
          <p:cNvPr id="286" name="Google Shape;286;p14"/>
          <p:cNvSpPr txBox="1"/>
          <p:nvPr/>
        </p:nvSpPr>
        <p:spPr>
          <a:xfrm>
            <a:off x="6266307" y="1118711"/>
            <a:ext cx="2505741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Luego de refrescar la página, selecciona el botón “AWS Educat</a:t>
            </a:r>
            <a:r>
              <a:rPr lang="es-CO" sz="1100">
                <a:solidFill>
                  <a:srgbClr val="3C63AA"/>
                </a:solidFill>
              </a:rPr>
              <a:t>e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Starter Account”.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Se abrirá una nueva pestaña/página con los términos y condiciones de uso de la cuenta de AWS.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Baja hasta el final de la página. 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Confirma que estás de acuerdo con los términos y condiciones y haz click en “I Agree”.</a:t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" name="Google Shape;287;p14"/>
          <p:cNvGrpSpPr/>
          <p:nvPr/>
        </p:nvGrpSpPr>
        <p:grpSpPr>
          <a:xfrm>
            <a:off x="375295" y="710618"/>
            <a:ext cx="2897981" cy="2046446"/>
            <a:chOff x="312897" y="70486"/>
            <a:chExt cx="2897981" cy="2046446"/>
          </a:xfrm>
        </p:grpSpPr>
        <p:pic>
          <p:nvPicPr>
            <p:cNvPr descr="11-3-AWS Account pos-refresh" id="288" name="Google Shape;288;p14"/>
            <p:cNvPicPr preferRelativeResize="0"/>
            <p:nvPr/>
          </p:nvPicPr>
          <p:blipFill rotWithShape="1">
            <a:blip r:embed="rId3">
              <a:alphaModFix/>
            </a:blip>
            <a:srcRect b="32634" l="2840" r="5207" t="7429"/>
            <a:stretch/>
          </p:blipFill>
          <p:spPr>
            <a:xfrm>
              <a:off x="312897" y="70486"/>
              <a:ext cx="2897981" cy="2046446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89" name="Google Shape;289;p14"/>
            <p:cNvSpPr txBox="1"/>
            <p:nvPr/>
          </p:nvSpPr>
          <p:spPr>
            <a:xfrm>
              <a:off x="1143953" y="1096804"/>
              <a:ext cx="31861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1)</a:t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1692593" y="1190149"/>
              <a:ext cx="1288256" cy="18288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p14"/>
          <p:cNvGrpSpPr/>
          <p:nvPr/>
        </p:nvGrpSpPr>
        <p:grpSpPr>
          <a:xfrm>
            <a:off x="3080640" y="1921721"/>
            <a:ext cx="3144664" cy="2851786"/>
            <a:chOff x="-28099" y="2236946"/>
            <a:chExt cx="3144664" cy="2851786"/>
          </a:xfrm>
        </p:grpSpPr>
        <p:grpSp>
          <p:nvGrpSpPr>
            <p:cNvPr id="292" name="Google Shape;292;p14"/>
            <p:cNvGrpSpPr/>
            <p:nvPr/>
          </p:nvGrpSpPr>
          <p:grpSpPr>
            <a:xfrm>
              <a:off x="371476" y="2287429"/>
              <a:ext cx="2745089" cy="2801303"/>
              <a:chOff x="11021" y="461"/>
              <a:chExt cx="5961" cy="6094"/>
            </a:xfrm>
          </p:grpSpPr>
          <p:pic>
            <p:nvPicPr>
              <p:cNvPr descr="12- terminos y condiciones" id="293" name="Google Shape;293;p14"/>
              <p:cNvPicPr preferRelativeResize="0"/>
              <p:nvPr/>
            </p:nvPicPr>
            <p:blipFill rotWithShape="1">
              <a:blip r:embed="rId4">
                <a:alphaModFix/>
              </a:blip>
              <a:srcRect b="62473" l="16564" r="16920" t="7561"/>
              <a:stretch/>
            </p:blipFill>
            <p:spPr>
              <a:xfrm>
                <a:off x="11023" y="461"/>
                <a:ext cx="5914" cy="2886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descr="12-2- terminos y condiciones" id="294" name="Google Shape;294;p14"/>
              <p:cNvPicPr preferRelativeResize="0"/>
              <p:nvPr/>
            </p:nvPicPr>
            <p:blipFill rotWithShape="1">
              <a:blip r:embed="rId5">
                <a:alphaModFix/>
              </a:blip>
              <a:srcRect b="3945" l="17454" r="15494" t="66418"/>
              <a:stretch/>
            </p:blipFill>
            <p:spPr>
              <a:xfrm>
                <a:off x="11021" y="3701"/>
                <a:ext cx="5961" cy="2854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295" name="Google Shape;295;p14"/>
              <p:cNvSpPr txBox="1"/>
              <p:nvPr/>
            </p:nvSpPr>
            <p:spPr>
              <a:xfrm>
                <a:off x="13360" y="2504"/>
                <a:ext cx="1788" cy="2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s-CO" sz="405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. . .</a:t>
                </a:r>
                <a:endParaRPr/>
              </a:p>
            </p:txBody>
          </p:sp>
        </p:grpSp>
        <p:sp>
          <p:nvSpPr>
            <p:cNvPr id="296" name="Google Shape;296;p14"/>
            <p:cNvSpPr txBox="1"/>
            <p:nvPr/>
          </p:nvSpPr>
          <p:spPr>
            <a:xfrm>
              <a:off x="372428" y="2236946"/>
              <a:ext cx="39862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2)</a:t>
              </a:r>
              <a:endParaRPr/>
            </a:p>
          </p:txBody>
        </p:sp>
        <p:sp>
          <p:nvSpPr>
            <p:cNvPr id="297" name="Google Shape;297;p14"/>
            <p:cNvSpPr txBox="1"/>
            <p:nvPr/>
          </p:nvSpPr>
          <p:spPr>
            <a:xfrm>
              <a:off x="-28099" y="4812506"/>
              <a:ext cx="34099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4)</a:t>
              </a: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238125" y="4834414"/>
              <a:ext cx="532924" cy="254318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4"/>
            <p:cNvSpPr txBox="1"/>
            <p:nvPr/>
          </p:nvSpPr>
          <p:spPr>
            <a:xfrm>
              <a:off x="2758917" y="3030379"/>
              <a:ext cx="33692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3)</a:t>
              </a: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2931319" y="3306604"/>
              <a:ext cx="93821" cy="912971"/>
            </a:xfrm>
            <a:prstGeom prst="downArrow">
              <a:avLst>
                <a:gd fmla="val 45483" name="adj1"/>
                <a:gd fmla="val 69367" name="adj2"/>
              </a:avLst>
            </a:prstGeom>
            <a:solidFill>
              <a:schemeClr val="accent2"/>
            </a:solidFill>
            <a:ln cap="flat" cmpd="sng" w="25400">
              <a:solidFill>
                <a:srgbClr val="111C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2931319" y="2338864"/>
              <a:ext cx="165259" cy="80486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"/>
          <p:cNvSpPr txBox="1"/>
          <p:nvPr/>
        </p:nvSpPr>
        <p:spPr>
          <a:xfrm>
            <a:off x="400663" y="3390743"/>
            <a:ext cx="370570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2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Ingreso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2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 a AWS</a:t>
            </a:r>
            <a:endParaRPr/>
          </a:p>
        </p:txBody>
      </p:sp>
      <p:sp>
        <p:nvSpPr>
          <p:cNvPr id="307" name="Google Shape;307;p15"/>
          <p:cNvSpPr txBox="1"/>
          <p:nvPr/>
        </p:nvSpPr>
        <p:spPr>
          <a:xfrm>
            <a:off x="4287678" y="120888"/>
            <a:ext cx="3182619" cy="2292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Cuando aceptes los términos y condiciones serás redirigido a la página de bienvenida de AWS Account.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Selecciona el botón “AWS Console”.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Serás redireccionado a la consola de administración de AWS. En ésta podrás crear y administrar tus máquinas virtuales y proyectos.</a:t>
            </a:r>
            <a:endParaRPr/>
          </a:p>
        </p:txBody>
      </p:sp>
      <p:grpSp>
        <p:nvGrpSpPr>
          <p:cNvPr id="308" name="Google Shape;308;p15"/>
          <p:cNvGrpSpPr/>
          <p:nvPr/>
        </p:nvGrpSpPr>
        <p:grpSpPr>
          <a:xfrm>
            <a:off x="11092" y="765716"/>
            <a:ext cx="4287678" cy="2352675"/>
            <a:chOff x="137161" y="95726"/>
            <a:chExt cx="4287678" cy="2352675"/>
          </a:xfrm>
        </p:grpSpPr>
        <p:pic>
          <p:nvPicPr>
            <p:cNvPr descr="13-AWS Educate Account -wellcome" id="309" name="Google Shape;309;p15"/>
            <p:cNvPicPr preferRelativeResize="0"/>
            <p:nvPr/>
          </p:nvPicPr>
          <p:blipFill rotWithShape="1">
            <a:blip r:embed="rId3">
              <a:alphaModFix/>
            </a:blip>
            <a:srcRect b="39103" l="222" r="0" t="7922"/>
            <a:stretch/>
          </p:blipFill>
          <p:spPr>
            <a:xfrm>
              <a:off x="334328" y="95726"/>
              <a:ext cx="4090511" cy="2352675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10" name="Google Shape;310;p15"/>
            <p:cNvSpPr txBox="1"/>
            <p:nvPr/>
          </p:nvSpPr>
          <p:spPr>
            <a:xfrm>
              <a:off x="137161" y="95726"/>
              <a:ext cx="421640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1)</a:t>
              </a:r>
              <a:endParaRPr/>
            </a:p>
          </p:txBody>
        </p:sp>
        <p:sp>
          <p:nvSpPr>
            <p:cNvPr id="311" name="Google Shape;311;p15"/>
            <p:cNvSpPr txBox="1"/>
            <p:nvPr/>
          </p:nvSpPr>
          <p:spPr>
            <a:xfrm>
              <a:off x="2677002" y="1275874"/>
              <a:ext cx="35406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2)</a:t>
              </a: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2885599" y="1484471"/>
              <a:ext cx="577215" cy="18288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3741420" y="126206"/>
              <a:ext cx="603409" cy="105728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15"/>
          <p:cNvGrpSpPr/>
          <p:nvPr/>
        </p:nvGrpSpPr>
        <p:grpSpPr>
          <a:xfrm>
            <a:off x="4367688" y="2413823"/>
            <a:ext cx="3017020" cy="2350294"/>
            <a:chOff x="4871226" y="2393701"/>
            <a:chExt cx="3017020" cy="2350294"/>
          </a:xfrm>
        </p:grpSpPr>
        <p:pic>
          <p:nvPicPr>
            <p:cNvPr descr="14-AWS Management Console" id="315" name="Google Shape;315;p15"/>
            <p:cNvPicPr preferRelativeResize="0"/>
            <p:nvPr/>
          </p:nvPicPr>
          <p:blipFill rotWithShape="1">
            <a:blip r:embed="rId4">
              <a:alphaModFix/>
            </a:blip>
            <a:srcRect b="35385" l="3056" r="3610" t="7628"/>
            <a:stretch/>
          </p:blipFill>
          <p:spPr>
            <a:xfrm>
              <a:off x="4871226" y="2393701"/>
              <a:ext cx="3017020" cy="235029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16" name="Google Shape;316;p15"/>
            <p:cNvSpPr txBox="1"/>
            <p:nvPr/>
          </p:nvSpPr>
          <p:spPr>
            <a:xfrm>
              <a:off x="4871226" y="2490142"/>
              <a:ext cx="358100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3)</a:t>
              </a: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6200079" y="2425208"/>
              <a:ext cx="1059366" cy="109538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"/>
          <p:cNvSpPr txBox="1"/>
          <p:nvPr/>
        </p:nvSpPr>
        <p:spPr>
          <a:xfrm>
            <a:off x="215927" y="3313933"/>
            <a:ext cx="277367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Configurar una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instancia de AWS</a:t>
            </a:r>
            <a:endParaRPr/>
          </a:p>
        </p:txBody>
      </p:sp>
      <p:sp>
        <p:nvSpPr>
          <p:cNvPr id="323" name="Google Shape;323;p16"/>
          <p:cNvSpPr txBox="1"/>
          <p:nvPr/>
        </p:nvSpPr>
        <p:spPr>
          <a:xfrm>
            <a:off x="3268692" y="555907"/>
            <a:ext cx="4184204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En la consola de administración de AWS, selecciona “Launch a virtual machine”.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Selecciona el tipo de máquina que deseas lanzar. Recomendamos Ubuntu por su facilidad de uso y la versión 20.04 por ser la versión estable más reciente.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16"/>
          <p:cNvGrpSpPr/>
          <p:nvPr/>
        </p:nvGrpSpPr>
        <p:grpSpPr>
          <a:xfrm>
            <a:off x="57336" y="699322"/>
            <a:ext cx="3071813" cy="2019776"/>
            <a:chOff x="57336" y="699322"/>
            <a:chExt cx="3071813" cy="2019776"/>
          </a:xfrm>
        </p:grpSpPr>
        <p:pic>
          <p:nvPicPr>
            <p:cNvPr descr="14-AWS Management Console" id="325" name="Google Shape;325;p16"/>
            <p:cNvPicPr preferRelativeResize="0"/>
            <p:nvPr/>
          </p:nvPicPr>
          <p:blipFill rotWithShape="1">
            <a:blip r:embed="rId3">
              <a:alphaModFix/>
            </a:blip>
            <a:srcRect b="35385" l="3056" r="3610" t="7628"/>
            <a:stretch/>
          </p:blipFill>
          <p:spPr>
            <a:xfrm>
              <a:off x="76386" y="699322"/>
              <a:ext cx="3052763" cy="2019776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26" name="Google Shape;326;p16"/>
            <p:cNvSpPr txBox="1"/>
            <p:nvPr/>
          </p:nvSpPr>
          <p:spPr>
            <a:xfrm>
              <a:off x="57336" y="2032821"/>
              <a:ext cx="32845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1)</a:t>
              </a: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323560" y="2079494"/>
              <a:ext cx="662940" cy="18288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2049014" y="699322"/>
              <a:ext cx="583406" cy="128111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16"/>
          <p:cNvGrpSpPr/>
          <p:nvPr/>
        </p:nvGrpSpPr>
        <p:grpSpPr>
          <a:xfrm>
            <a:off x="3129149" y="1941497"/>
            <a:ext cx="3340418" cy="2830354"/>
            <a:chOff x="122396" y="2220278"/>
            <a:chExt cx="3340418" cy="2830354"/>
          </a:xfrm>
        </p:grpSpPr>
        <p:pic>
          <p:nvPicPr>
            <p:cNvPr id="330" name="Google Shape;330;p16"/>
            <p:cNvPicPr preferRelativeResize="0"/>
            <p:nvPr/>
          </p:nvPicPr>
          <p:blipFill rotWithShape="1">
            <a:blip r:embed="rId4">
              <a:alphaModFix/>
            </a:blip>
            <a:srcRect b="14231" l="0" r="0" t="7564"/>
            <a:stretch/>
          </p:blipFill>
          <p:spPr>
            <a:xfrm>
              <a:off x="122396" y="2220278"/>
              <a:ext cx="3340418" cy="283035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31" name="Google Shape;331;p16"/>
            <p:cNvSpPr txBox="1"/>
            <p:nvPr/>
          </p:nvSpPr>
          <p:spPr>
            <a:xfrm>
              <a:off x="708661" y="4498181"/>
              <a:ext cx="381476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2)</a:t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974884" y="4592003"/>
              <a:ext cx="1497330" cy="182404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6"/>
            <p:cNvSpPr txBox="1"/>
            <p:nvPr/>
          </p:nvSpPr>
          <p:spPr>
            <a:xfrm>
              <a:off x="557689" y="4699635"/>
              <a:ext cx="373856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3)</a:t>
              </a: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823913" y="4763929"/>
              <a:ext cx="397669" cy="147161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6"/>
            <p:cNvSpPr txBox="1"/>
            <p:nvPr/>
          </p:nvSpPr>
          <p:spPr>
            <a:xfrm>
              <a:off x="2606517" y="4423410"/>
              <a:ext cx="381476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4)</a:t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2872740" y="4592003"/>
              <a:ext cx="390525" cy="18288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2008823" y="2220278"/>
              <a:ext cx="756285" cy="121920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Google Shape;338;p16"/>
          <p:cNvSpPr txBox="1"/>
          <p:nvPr/>
        </p:nvSpPr>
        <p:spPr>
          <a:xfrm>
            <a:off x="6469567" y="2143307"/>
            <a:ext cx="2351048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 startAt="3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Importante: El plan AWS Educate sólo ofrece las </a:t>
            </a:r>
            <a:r>
              <a:rPr lang="es-CO" sz="1100">
                <a:solidFill>
                  <a:srgbClr val="3C63AA"/>
                </a:solidFill>
              </a:rPr>
              <a:t>máquinas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que están marcadas como “gratuitas”.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 startAt="3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Confirma tu selección.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7"/>
          <p:cNvSpPr txBox="1"/>
          <p:nvPr/>
        </p:nvSpPr>
        <p:spPr>
          <a:xfrm>
            <a:off x="4091744" y="705792"/>
            <a:ext cx="370570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Configurar una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instancia de AWS</a:t>
            </a:r>
            <a:endParaRPr/>
          </a:p>
        </p:txBody>
      </p:sp>
      <p:sp>
        <p:nvSpPr>
          <p:cNvPr id="344" name="Google Shape;344;p17"/>
          <p:cNvSpPr txBox="1"/>
          <p:nvPr/>
        </p:nvSpPr>
        <p:spPr>
          <a:xfrm>
            <a:off x="4429405" y="1477652"/>
            <a:ext cx="3368040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Buscamos la máquina que satisfaga las necesidades de nuestro proyecto. Importante: El plan AWS Educate sólo ofrece las instancias marcadas como “free”.</a:t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Selecciona la máquina que consideres adecuada.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Presiona ”Next”.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De momento dejaremos los detalles de la máquina como vienen por defecto.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Baja y presiona “Next”.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" name="Google Shape;345;p17"/>
          <p:cNvGrpSpPr/>
          <p:nvPr/>
        </p:nvGrpSpPr>
        <p:grpSpPr>
          <a:xfrm>
            <a:off x="339245" y="709862"/>
            <a:ext cx="3921330" cy="4144990"/>
            <a:chOff x="-29554" y="114776"/>
            <a:chExt cx="4475348" cy="5062627"/>
          </a:xfrm>
        </p:grpSpPr>
        <p:pic>
          <p:nvPicPr>
            <p:cNvPr id="346" name="Google Shape;346;p17"/>
            <p:cNvPicPr preferRelativeResize="0"/>
            <p:nvPr/>
          </p:nvPicPr>
          <p:blipFill rotWithShape="1">
            <a:blip r:embed="rId3">
              <a:alphaModFix/>
            </a:blip>
            <a:srcRect b="69742" l="0" r="0" t="7946"/>
            <a:stretch/>
          </p:blipFill>
          <p:spPr>
            <a:xfrm>
              <a:off x="158592" y="3155633"/>
              <a:ext cx="4177189" cy="100965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47" name="Google Shape;347;p17"/>
            <p:cNvPicPr preferRelativeResize="0"/>
            <p:nvPr/>
          </p:nvPicPr>
          <p:blipFill rotWithShape="1">
            <a:blip r:embed="rId3">
              <a:alphaModFix/>
            </a:blip>
            <a:srcRect b="5398" l="0" r="0" t="80067"/>
            <a:stretch/>
          </p:blipFill>
          <p:spPr>
            <a:xfrm>
              <a:off x="158592" y="4422458"/>
              <a:ext cx="4177189" cy="657701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48" name="Google Shape;348;p17"/>
            <p:cNvSpPr txBox="1"/>
            <p:nvPr/>
          </p:nvSpPr>
          <p:spPr>
            <a:xfrm>
              <a:off x="1821656" y="3838575"/>
              <a:ext cx="851535" cy="1338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CO" sz="4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. .</a:t>
              </a:r>
              <a:endParaRPr/>
            </a:p>
          </p:txBody>
        </p:sp>
        <p:pic>
          <p:nvPicPr>
            <p:cNvPr id="349" name="Google Shape;349;p17"/>
            <p:cNvPicPr preferRelativeResize="0"/>
            <p:nvPr/>
          </p:nvPicPr>
          <p:blipFill rotWithShape="1">
            <a:blip r:embed="rId4">
              <a:alphaModFix/>
            </a:blip>
            <a:srcRect b="51410" l="-278" r="0" t="7885"/>
            <a:stretch/>
          </p:blipFill>
          <p:spPr>
            <a:xfrm>
              <a:off x="146209" y="114777"/>
              <a:ext cx="4287203" cy="188547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50" name="Google Shape;350;p17"/>
            <p:cNvSpPr txBox="1"/>
            <p:nvPr/>
          </p:nvSpPr>
          <p:spPr>
            <a:xfrm>
              <a:off x="-29554" y="1428433"/>
              <a:ext cx="568252" cy="3101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1,2)</a:t>
              </a: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200978" y="1649730"/>
              <a:ext cx="4091940" cy="18288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7"/>
            <p:cNvSpPr txBox="1"/>
            <p:nvPr/>
          </p:nvSpPr>
          <p:spPr>
            <a:xfrm>
              <a:off x="3521869" y="4613434"/>
              <a:ext cx="504825" cy="3101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5)</a:t>
              </a: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3672840" y="4837748"/>
              <a:ext cx="662940" cy="18288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4" name="Google Shape;354;p17"/>
            <p:cNvPicPr preferRelativeResize="0"/>
            <p:nvPr/>
          </p:nvPicPr>
          <p:blipFill rotWithShape="1">
            <a:blip r:embed="rId4">
              <a:alphaModFix/>
            </a:blip>
            <a:srcRect b="6098" l="-278" r="0" t="86725"/>
            <a:stretch/>
          </p:blipFill>
          <p:spPr>
            <a:xfrm>
              <a:off x="158591" y="2279544"/>
              <a:ext cx="4287203" cy="33242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55" name="Google Shape;355;p17"/>
            <p:cNvSpPr txBox="1"/>
            <p:nvPr/>
          </p:nvSpPr>
          <p:spPr>
            <a:xfrm>
              <a:off x="1821180" y="1649730"/>
              <a:ext cx="851535" cy="1338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CO" sz="4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. .</a:t>
              </a:r>
              <a:endParaRPr/>
            </a:p>
          </p:txBody>
        </p:sp>
        <p:sp>
          <p:nvSpPr>
            <p:cNvPr id="356" name="Google Shape;356;p17"/>
            <p:cNvSpPr txBox="1"/>
            <p:nvPr/>
          </p:nvSpPr>
          <p:spPr>
            <a:xfrm>
              <a:off x="3198495" y="2185988"/>
              <a:ext cx="43243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3)</a:t>
              </a:r>
              <a:endParaRPr/>
            </a:p>
          </p:txBody>
        </p:sp>
        <p:sp>
          <p:nvSpPr>
            <p:cNvPr id="357" name="Google Shape;357;p17"/>
            <p:cNvSpPr txBox="1"/>
            <p:nvPr/>
          </p:nvSpPr>
          <p:spPr>
            <a:xfrm>
              <a:off x="4026694" y="3562350"/>
              <a:ext cx="406718" cy="3101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4)</a:t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4198621" y="3838576"/>
              <a:ext cx="93821" cy="912971"/>
            </a:xfrm>
            <a:prstGeom prst="downArrow">
              <a:avLst>
                <a:gd fmla="val 45483" name="adj1"/>
                <a:gd fmla="val 69367" name="adj2"/>
              </a:avLst>
            </a:prstGeom>
            <a:solidFill>
              <a:schemeClr val="accent2"/>
            </a:solidFill>
            <a:ln cap="flat" cmpd="sng" w="25400">
              <a:solidFill>
                <a:srgbClr val="111C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708434" y="114776"/>
              <a:ext cx="813435" cy="141923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2664143" y="3155633"/>
              <a:ext cx="800576" cy="148114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"/>
          <p:cNvSpPr txBox="1"/>
          <p:nvPr/>
        </p:nvSpPr>
        <p:spPr>
          <a:xfrm>
            <a:off x="4667616" y="976790"/>
            <a:ext cx="370570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Configurar una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instancia de AWS</a:t>
            </a:r>
            <a:endParaRPr/>
          </a:p>
        </p:txBody>
      </p:sp>
      <p:sp>
        <p:nvSpPr>
          <p:cNvPr id="366" name="Google Shape;366;p18"/>
          <p:cNvSpPr txBox="1"/>
          <p:nvPr/>
        </p:nvSpPr>
        <p:spPr>
          <a:xfrm>
            <a:off x="5005277" y="1752166"/>
            <a:ext cx="3368040" cy="2616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Selecciona la cantidad de espacio que el proyecto </a:t>
            </a:r>
            <a:r>
              <a:rPr lang="es-CO" sz="1100">
                <a:solidFill>
                  <a:srgbClr val="3C63AA"/>
                </a:solidFill>
              </a:rPr>
              <a:t>requiere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. De forma gratuita solo podrás  usar un máximo de 30 Gb.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Presiona ”Next”.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De momento dejaremos las etiquetas del proyecto en blanco.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Baja y presiona “Next”.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7" name="Google Shape;367;p18"/>
          <p:cNvGrpSpPr/>
          <p:nvPr/>
        </p:nvGrpSpPr>
        <p:grpSpPr>
          <a:xfrm>
            <a:off x="825190" y="635619"/>
            <a:ext cx="3677835" cy="4550387"/>
            <a:chOff x="-81915" y="71914"/>
            <a:chExt cx="4150043" cy="5057388"/>
          </a:xfrm>
        </p:grpSpPr>
        <p:pic>
          <p:nvPicPr>
            <p:cNvPr id="368" name="Google Shape;368;p18"/>
            <p:cNvPicPr preferRelativeResize="0"/>
            <p:nvPr/>
          </p:nvPicPr>
          <p:blipFill rotWithShape="1">
            <a:blip r:embed="rId3">
              <a:alphaModFix/>
            </a:blip>
            <a:srcRect b="54673" l="-7" r="0" t="7635"/>
            <a:stretch/>
          </p:blipFill>
          <p:spPr>
            <a:xfrm>
              <a:off x="96679" y="2556987"/>
              <a:ext cx="3955256" cy="161496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69" name="Google Shape;369;p18"/>
            <p:cNvPicPr preferRelativeResize="0"/>
            <p:nvPr/>
          </p:nvPicPr>
          <p:blipFill rotWithShape="1">
            <a:blip r:embed="rId3">
              <a:alphaModFix/>
            </a:blip>
            <a:srcRect b="5224" l="-7" r="0" t="87744"/>
            <a:stretch/>
          </p:blipFill>
          <p:spPr>
            <a:xfrm>
              <a:off x="113348" y="4415314"/>
              <a:ext cx="3954780" cy="30099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70" name="Google Shape;370;p18"/>
            <p:cNvSpPr txBox="1"/>
            <p:nvPr/>
          </p:nvSpPr>
          <p:spPr>
            <a:xfrm>
              <a:off x="1657350" y="3790474"/>
              <a:ext cx="851535" cy="1338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CO" sz="4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. .</a:t>
              </a:r>
              <a:endParaRPr/>
            </a:p>
          </p:txBody>
        </p:sp>
        <p:pic>
          <p:nvPicPr>
            <p:cNvPr id="371" name="Google Shape;371;p18"/>
            <p:cNvPicPr preferRelativeResize="0"/>
            <p:nvPr/>
          </p:nvPicPr>
          <p:blipFill rotWithShape="1">
            <a:blip r:embed="rId4">
              <a:alphaModFix/>
            </a:blip>
            <a:srcRect b="61005" l="0" r="0" t="7850"/>
            <a:stretch/>
          </p:blipFill>
          <p:spPr>
            <a:xfrm>
              <a:off x="97156" y="71914"/>
              <a:ext cx="3970496" cy="1339691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72" name="Google Shape;372;p18"/>
            <p:cNvPicPr preferRelativeResize="0"/>
            <p:nvPr/>
          </p:nvPicPr>
          <p:blipFill rotWithShape="1">
            <a:blip r:embed="rId4">
              <a:alphaModFix/>
            </a:blip>
            <a:srcRect b="4683" l="0" r="0" t="85906"/>
            <a:stretch/>
          </p:blipFill>
          <p:spPr>
            <a:xfrm>
              <a:off x="97632" y="1622584"/>
              <a:ext cx="3970496" cy="40481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73" name="Google Shape;373;p18"/>
            <p:cNvSpPr txBox="1"/>
            <p:nvPr/>
          </p:nvSpPr>
          <p:spPr>
            <a:xfrm>
              <a:off x="1656874" y="1024414"/>
              <a:ext cx="851535" cy="1338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CO" sz="4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. .</a:t>
              </a:r>
              <a:endParaRPr/>
            </a:p>
          </p:txBody>
        </p:sp>
        <p:sp>
          <p:nvSpPr>
            <p:cNvPr id="374" name="Google Shape;374;p18"/>
            <p:cNvSpPr txBox="1"/>
            <p:nvPr/>
          </p:nvSpPr>
          <p:spPr>
            <a:xfrm>
              <a:off x="-81915" y="812959"/>
              <a:ext cx="40243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1)</a:t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97632" y="1089184"/>
              <a:ext cx="3746659" cy="18288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8"/>
            <p:cNvSpPr txBox="1"/>
            <p:nvPr/>
          </p:nvSpPr>
          <p:spPr>
            <a:xfrm>
              <a:off x="3298984" y="1625441"/>
              <a:ext cx="358616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2)</a:t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3507106" y="1792129"/>
              <a:ext cx="528161" cy="18288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8"/>
            <p:cNvSpPr txBox="1"/>
            <p:nvPr/>
          </p:nvSpPr>
          <p:spPr>
            <a:xfrm>
              <a:off x="3032760" y="4205764"/>
              <a:ext cx="353907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4)</a:t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3164206" y="4481989"/>
              <a:ext cx="888206" cy="18288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473166" y="71914"/>
              <a:ext cx="825818" cy="128588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2399824" y="2556986"/>
              <a:ext cx="825818" cy="128588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8"/>
            <p:cNvSpPr txBox="1"/>
            <p:nvPr/>
          </p:nvSpPr>
          <p:spPr>
            <a:xfrm>
              <a:off x="425530" y="3523298"/>
              <a:ext cx="358616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3)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9"/>
          <p:cNvSpPr txBox="1"/>
          <p:nvPr/>
        </p:nvSpPr>
        <p:spPr>
          <a:xfrm>
            <a:off x="590312" y="725011"/>
            <a:ext cx="370570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Configurar una instancia de AWS</a:t>
            </a:r>
            <a:endParaRPr/>
          </a:p>
        </p:txBody>
      </p:sp>
      <p:sp>
        <p:nvSpPr>
          <p:cNvPr id="388" name="Google Shape;388;p19"/>
          <p:cNvSpPr txBox="1"/>
          <p:nvPr/>
        </p:nvSpPr>
        <p:spPr>
          <a:xfrm>
            <a:off x="4953714" y="944243"/>
            <a:ext cx="3799523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Importante: En este último paso configuraremos los accesos a la instancia. Así que una mala configuración no nos </a:t>
            </a:r>
            <a:r>
              <a:rPr lang="es-CO" sz="1100">
                <a:solidFill>
                  <a:srgbClr val="3C63AA"/>
                </a:solidFill>
              </a:rPr>
              <a:t>permitirá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conectarnos a la instancia. La configuración debe quedar como se muestra:</a:t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9" name="Google Shape;389;p19"/>
          <p:cNvGraphicFramePr/>
          <p:nvPr/>
        </p:nvGraphicFramePr>
        <p:xfrm>
          <a:off x="5252799" y="22578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{A335FED5-94CD-4961-815C-B162AEFCD01C}</a:tableStyleId>
              </a:tblPr>
              <a:tblGrid>
                <a:gridCol w="668375"/>
                <a:gridCol w="520025"/>
                <a:gridCol w="390125"/>
                <a:gridCol w="475025"/>
                <a:gridCol w="532975"/>
                <a:gridCol w="913925"/>
              </a:tblGrid>
              <a:tr h="256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chemeClr val="dk1"/>
                          </a:solidFill>
                        </a:rPr>
                        <a:t>Type</a:t>
                      </a:r>
                      <a:endParaRPr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chemeClr val="dk1"/>
                          </a:solidFill>
                        </a:rPr>
                        <a:t>Protocol</a:t>
                      </a:r>
                      <a:endParaRPr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chemeClr val="dk1"/>
                          </a:solidFill>
                        </a:rPr>
                        <a:t>Port Range</a:t>
                      </a:r>
                      <a:endParaRPr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chemeClr val="dk1"/>
                          </a:solidFill>
                        </a:rPr>
                        <a:t>Source</a:t>
                      </a:r>
                      <a:endParaRPr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chemeClr val="dk1"/>
                          </a:solidFill>
                        </a:rPr>
                        <a:t>Source IP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chemeClr val="dk1"/>
                          </a:solidFill>
                        </a:rPr>
                        <a:t>Descp</a:t>
                      </a:r>
                      <a:endParaRPr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575" marL="68575"/>
                </a:tc>
              </a:tr>
              <a:tr h="253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SSH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TCP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22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Custom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0.0.0.0/0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Self access</a:t>
                      </a:r>
                      <a:endParaRPr/>
                    </a:p>
                  </a:txBody>
                  <a:tcPr marT="34300" marB="34300" marR="68575" marL="68575"/>
                </a:tc>
              </a:tr>
              <a:tr h="256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SSH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TCP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22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My IP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&lt;auto&gt;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Acceso de control remoto</a:t>
                      </a:r>
                      <a:endParaRPr/>
                    </a:p>
                  </a:txBody>
                  <a:tcPr marT="34300" marB="34300" marR="68575" marL="68575"/>
                </a:tc>
              </a:tr>
              <a:tr h="256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HTTP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TCP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80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Custom</a:t>
                      </a:r>
                      <a:endParaRPr sz="700" u="none" cap="none" strike="noStrike">
                        <a:solidFill>
                          <a:srgbClr val="1E224A"/>
                        </a:solidFill>
                      </a:endParaRPr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0.0.0.0/0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Self access http</a:t>
                      </a:r>
                      <a:endParaRPr/>
                    </a:p>
                  </a:txBody>
                  <a:tcPr marT="34300" marB="34300" marR="68575" marL="68575"/>
                </a:tc>
              </a:tr>
              <a:tr h="256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HTTP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TCP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80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Custom</a:t>
                      </a:r>
                      <a:endParaRPr sz="700" u="none" cap="none" strike="noStrike">
                        <a:solidFill>
                          <a:srgbClr val="1E224A"/>
                        </a:solidFill>
                      </a:endParaRPr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::/0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Cualquier petición entrante http</a:t>
                      </a:r>
                      <a:endParaRPr/>
                    </a:p>
                  </a:txBody>
                  <a:tcPr marT="34300" marB="34300" marR="68575" marL="68575"/>
                </a:tc>
              </a:tr>
              <a:tr h="256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HTTPS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TCP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443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Custom</a:t>
                      </a:r>
                      <a:endParaRPr sz="700" u="none" cap="none" strike="noStrike">
                        <a:solidFill>
                          <a:srgbClr val="1E224A"/>
                        </a:solidFill>
                      </a:endParaRPr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0.0.0.0/0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Self access https</a:t>
                      </a:r>
                      <a:endParaRPr/>
                    </a:p>
                  </a:txBody>
                  <a:tcPr marT="34300" marB="34300" marR="68575" marL="68575"/>
                </a:tc>
              </a:tr>
              <a:tr h="256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HTTPS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TCP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443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Custom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::/0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Cualquier petición entrante http</a:t>
                      </a:r>
                      <a:endParaRPr/>
                    </a:p>
                  </a:txBody>
                  <a:tcPr marT="34300" marB="34300" marR="68575" marL="68575"/>
                </a:tc>
              </a:tr>
              <a:tr h="256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All ICMP - IPv4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ICMP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All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Custom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0.0.0.0/0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Self access ipv4</a:t>
                      </a:r>
                      <a:endParaRPr/>
                    </a:p>
                  </a:txBody>
                  <a:tcPr marT="34300" marB="34300" marR="68575" marL="68575"/>
                </a:tc>
              </a:tr>
              <a:tr h="256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All ICMP - IPv4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ICMP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All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Custom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::/0</a:t>
                      </a:r>
                      <a:endParaRPr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s-CO" sz="700" u="none" cap="none" strike="noStrike">
                          <a:solidFill>
                            <a:srgbClr val="1E224A"/>
                          </a:solidFill>
                        </a:rPr>
                        <a:t>Cualquier petición entrante ipv4</a:t>
                      </a:r>
                      <a:endParaRPr/>
                    </a:p>
                  </a:txBody>
                  <a:tcPr marT="34300" marB="34300" marR="68575" marL="68575"/>
                </a:tc>
              </a:tr>
            </a:tbl>
          </a:graphicData>
        </a:graphic>
      </p:graphicFrame>
      <p:grpSp>
        <p:nvGrpSpPr>
          <p:cNvPr id="390" name="Google Shape;390;p19"/>
          <p:cNvGrpSpPr/>
          <p:nvPr/>
        </p:nvGrpSpPr>
        <p:grpSpPr>
          <a:xfrm>
            <a:off x="117872" y="1697030"/>
            <a:ext cx="5016818" cy="3104198"/>
            <a:chOff x="164783" y="236220"/>
            <a:chExt cx="5016818" cy="3104198"/>
          </a:xfrm>
        </p:grpSpPr>
        <p:pic>
          <p:nvPicPr>
            <p:cNvPr id="391" name="Google Shape;391;p19"/>
            <p:cNvPicPr preferRelativeResize="0"/>
            <p:nvPr/>
          </p:nvPicPr>
          <p:blipFill rotWithShape="1">
            <a:blip r:embed="rId3">
              <a:alphaModFix/>
            </a:blip>
            <a:srcRect b="56154" l="0" r="0" t="7923"/>
            <a:stretch/>
          </p:blipFill>
          <p:spPr>
            <a:xfrm>
              <a:off x="164783" y="236220"/>
              <a:ext cx="4905375" cy="190881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92" name="Google Shape;392;p19"/>
            <p:cNvPicPr preferRelativeResize="0"/>
            <p:nvPr/>
          </p:nvPicPr>
          <p:blipFill rotWithShape="1">
            <a:blip r:embed="rId3">
              <a:alphaModFix/>
            </a:blip>
            <a:srcRect b="0" l="0" r="0" t="86192"/>
            <a:stretch/>
          </p:blipFill>
          <p:spPr>
            <a:xfrm>
              <a:off x="211932" y="2596992"/>
              <a:ext cx="4969669" cy="743426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93" name="Google Shape;393;p19"/>
            <p:cNvSpPr txBox="1"/>
            <p:nvPr/>
          </p:nvSpPr>
          <p:spPr>
            <a:xfrm>
              <a:off x="2191703" y="1905477"/>
              <a:ext cx="851535" cy="1338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CO" sz="4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. .</a:t>
              </a:r>
              <a:endParaRPr/>
            </a:p>
          </p:txBody>
        </p:sp>
        <p:sp>
          <p:nvSpPr>
            <p:cNvPr id="394" name="Google Shape;394;p19"/>
            <p:cNvSpPr txBox="1"/>
            <p:nvPr/>
          </p:nvSpPr>
          <p:spPr>
            <a:xfrm>
              <a:off x="164783" y="1395889"/>
              <a:ext cx="3940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1)</a:t>
              </a:r>
              <a:endParaRPr/>
            </a:p>
          </p:txBody>
        </p:sp>
        <p:sp>
          <p:nvSpPr>
            <p:cNvPr id="395" name="Google Shape;395;p19"/>
            <p:cNvSpPr txBox="1"/>
            <p:nvPr/>
          </p:nvSpPr>
          <p:spPr>
            <a:xfrm>
              <a:off x="3915886" y="2647097"/>
              <a:ext cx="49059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2)</a:t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211455" y="1672114"/>
              <a:ext cx="4789170" cy="578644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4342924" y="2804161"/>
              <a:ext cx="790099" cy="204311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3103245" y="236220"/>
              <a:ext cx="922973" cy="128588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0"/>
          <p:cNvSpPr txBox="1"/>
          <p:nvPr/>
        </p:nvSpPr>
        <p:spPr>
          <a:xfrm>
            <a:off x="3307478" y="504664"/>
            <a:ext cx="263224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Configurar </a:t>
            </a:r>
            <a:endParaRPr b="1" i="0" sz="2400" u="none" cap="none" strike="noStrike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una </a:t>
            </a:r>
            <a:endParaRPr b="1" i="0" sz="2400" u="none" cap="none" strike="noStrike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instancia </a:t>
            </a:r>
            <a:endParaRPr b="1" i="0" sz="2400" u="none" cap="none" strike="noStrike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de AWS</a:t>
            </a:r>
            <a:endParaRPr/>
          </a:p>
        </p:txBody>
      </p:sp>
      <p:sp>
        <p:nvSpPr>
          <p:cNvPr id="404" name="Google Shape;404;p20"/>
          <p:cNvSpPr txBox="1"/>
          <p:nvPr/>
        </p:nvSpPr>
        <p:spPr>
          <a:xfrm>
            <a:off x="5736187" y="1252353"/>
            <a:ext cx="3276402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Revisa que las configuraciones sean las correctas y presiona  “Launch”. Saldrá un modal donde configuraremos el acceso a la máquina </a:t>
            </a:r>
            <a:r>
              <a:rPr lang="es-CO" sz="1100">
                <a:solidFill>
                  <a:srgbClr val="3C63AA"/>
                </a:solidFill>
              </a:rPr>
              <a:t>recién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creada. Este </a:t>
            </a:r>
            <a:r>
              <a:rPr lang="es-CO" sz="1100">
                <a:solidFill>
                  <a:srgbClr val="3C63AA"/>
                </a:solidFill>
              </a:rPr>
              <a:t>acceso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es mediante SSH (Secure Shell) y requiere que guardemos una llave de acceso en nuestro equipo.</a:t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Debemos dar un nombre a nuestra  llave.</a:t>
            </a:r>
            <a:endParaRPr/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Descargamos la llave creada y la guardamos un lugar seguro en nuestro equipo. Importante: Sin esta llave no podremos acceder de forma remota a la máquina.</a:t>
            </a:r>
            <a:endParaRPr/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Aceptamos y lanzamos la instancia.</a:t>
            </a:r>
            <a:endParaRPr/>
          </a:p>
        </p:txBody>
      </p:sp>
      <p:grpSp>
        <p:nvGrpSpPr>
          <p:cNvPr id="405" name="Google Shape;405;p20"/>
          <p:cNvGrpSpPr/>
          <p:nvPr/>
        </p:nvGrpSpPr>
        <p:grpSpPr>
          <a:xfrm>
            <a:off x="185954" y="2918936"/>
            <a:ext cx="2826490" cy="1896904"/>
            <a:chOff x="491068" y="1875473"/>
            <a:chExt cx="2826490" cy="1896904"/>
          </a:xfrm>
        </p:grpSpPr>
        <p:pic>
          <p:nvPicPr>
            <p:cNvPr id="406" name="Google Shape;406;p20"/>
            <p:cNvPicPr preferRelativeResize="0"/>
            <p:nvPr/>
          </p:nvPicPr>
          <p:blipFill rotWithShape="1">
            <a:blip r:embed="rId3">
              <a:alphaModFix/>
            </a:blip>
            <a:srcRect b="22788" l="16875" r="16874" t="34712"/>
            <a:stretch/>
          </p:blipFill>
          <p:spPr>
            <a:xfrm>
              <a:off x="588169" y="1875473"/>
              <a:ext cx="2729389" cy="189690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07" name="Google Shape;407;p20"/>
            <p:cNvSpPr txBox="1"/>
            <p:nvPr/>
          </p:nvSpPr>
          <p:spPr>
            <a:xfrm>
              <a:off x="491068" y="2697480"/>
              <a:ext cx="36475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2)</a:t>
              </a: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790099" y="2834164"/>
              <a:ext cx="2402681" cy="18288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9" name="Google Shape;409;p20"/>
          <p:cNvGrpSpPr/>
          <p:nvPr/>
        </p:nvGrpSpPr>
        <p:grpSpPr>
          <a:xfrm>
            <a:off x="3130436" y="2334162"/>
            <a:ext cx="2615089" cy="1890236"/>
            <a:chOff x="2639378" y="3110389"/>
            <a:chExt cx="2615089" cy="1890236"/>
          </a:xfrm>
        </p:grpSpPr>
        <p:pic>
          <p:nvPicPr>
            <p:cNvPr id="410" name="Google Shape;410;p20"/>
            <p:cNvPicPr preferRelativeResize="0"/>
            <p:nvPr/>
          </p:nvPicPr>
          <p:blipFill rotWithShape="1">
            <a:blip r:embed="rId4">
              <a:alphaModFix/>
            </a:blip>
            <a:srcRect b="21442" l="17500" r="17083" t="34904"/>
            <a:stretch/>
          </p:blipFill>
          <p:spPr>
            <a:xfrm>
              <a:off x="2639378" y="3110389"/>
              <a:ext cx="2615089" cy="1890236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11" name="Google Shape;411;p20"/>
            <p:cNvSpPr txBox="1"/>
            <p:nvPr/>
          </p:nvSpPr>
          <p:spPr>
            <a:xfrm>
              <a:off x="4123268" y="4120039"/>
              <a:ext cx="32824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3)</a:t>
              </a: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4451509" y="4166711"/>
              <a:ext cx="601028" cy="18288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0"/>
            <p:cNvSpPr txBox="1"/>
            <p:nvPr/>
          </p:nvSpPr>
          <p:spPr>
            <a:xfrm>
              <a:off x="4123268" y="4682966"/>
              <a:ext cx="39396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4)</a:t>
              </a: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4517231" y="4729639"/>
              <a:ext cx="601028" cy="18288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15;p20"/>
          <p:cNvGrpSpPr/>
          <p:nvPr/>
        </p:nvGrpSpPr>
        <p:grpSpPr>
          <a:xfrm>
            <a:off x="114463" y="817500"/>
            <a:ext cx="2863216" cy="2186076"/>
            <a:chOff x="92392" y="99537"/>
            <a:chExt cx="2863216" cy="2186076"/>
          </a:xfrm>
        </p:grpSpPr>
        <p:pic>
          <p:nvPicPr>
            <p:cNvPr id="416" name="Google Shape;416;p20"/>
            <p:cNvPicPr preferRelativeResize="0"/>
            <p:nvPr/>
          </p:nvPicPr>
          <p:blipFill rotWithShape="1">
            <a:blip r:embed="rId5">
              <a:alphaModFix/>
            </a:blip>
            <a:srcRect b="51345" l="0" r="0" t="7500"/>
            <a:stretch/>
          </p:blipFill>
          <p:spPr>
            <a:xfrm>
              <a:off x="92393" y="99537"/>
              <a:ext cx="2818924" cy="1256824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417" name="Google Shape;417;p20"/>
            <p:cNvPicPr preferRelativeResize="0"/>
            <p:nvPr/>
          </p:nvPicPr>
          <p:blipFill rotWithShape="1">
            <a:blip r:embed="rId5">
              <a:alphaModFix/>
            </a:blip>
            <a:srcRect b="5962" l="0" r="0" t="86731"/>
            <a:stretch/>
          </p:blipFill>
          <p:spPr>
            <a:xfrm>
              <a:off x="92392" y="1509237"/>
              <a:ext cx="2820353" cy="223361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18" name="Google Shape;418;p20"/>
            <p:cNvSpPr txBox="1"/>
            <p:nvPr/>
          </p:nvSpPr>
          <p:spPr>
            <a:xfrm>
              <a:off x="1073944" y="946785"/>
              <a:ext cx="851535" cy="1338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CO" sz="4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. .</a:t>
              </a:r>
              <a:endParaRPr/>
            </a:p>
          </p:txBody>
        </p:sp>
        <p:sp>
          <p:nvSpPr>
            <p:cNvPr id="419" name="Google Shape;419;p20"/>
            <p:cNvSpPr txBox="1"/>
            <p:nvPr/>
          </p:nvSpPr>
          <p:spPr>
            <a:xfrm>
              <a:off x="2328387" y="1413034"/>
              <a:ext cx="34575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1)</a:t>
              </a: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2608422" y="1549718"/>
              <a:ext cx="347186" cy="18288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1782604" y="134779"/>
              <a:ext cx="545783" cy="82868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1"/>
          <p:cNvSpPr txBox="1"/>
          <p:nvPr/>
        </p:nvSpPr>
        <p:spPr>
          <a:xfrm>
            <a:off x="4846774" y="940118"/>
            <a:ext cx="33589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Configurar una instancia de AWS</a:t>
            </a:r>
            <a:endParaRPr/>
          </a:p>
        </p:txBody>
      </p:sp>
      <p:sp>
        <p:nvSpPr>
          <p:cNvPr id="427" name="Google Shape;427;p21"/>
          <p:cNvSpPr txBox="1"/>
          <p:nvPr/>
        </p:nvSpPr>
        <p:spPr>
          <a:xfrm>
            <a:off x="4846774" y="1738313"/>
            <a:ext cx="3739039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Seremos redirigidos al administrador de instancias. Desde aquí podremos monitorear el estado de nuestras máquinas. 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En el detalle de cada máquina podrás ver la información de acceso y modificar las configuraciones.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Importante: Éste es el nombre de nuestra instancia. El nombre será requerido para poder acceder de forma remota</a:t>
            </a:r>
            <a:endParaRPr/>
          </a:p>
        </p:txBody>
      </p:sp>
      <p:grpSp>
        <p:nvGrpSpPr>
          <p:cNvPr id="428" name="Google Shape;428;p21"/>
          <p:cNvGrpSpPr/>
          <p:nvPr/>
        </p:nvGrpSpPr>
        <p:grpSpPr>
          <a:xfrm>
            <a:off x="219541" y="940118"/>
            <a:ext cx="4286726" cy="3659029"/>
            <a:chOff x="85726" y="85725"/>
            <a:chExt cx="4286726" cy="3659029"/>
          </a:xfrm>
        </p:grpSpPr>
        <p:pic>
          <p:nvPicPr>
            <p:cNvPr id="429" name="Google Shape;429;p21"/>
            <p:cNvPicPr preferRelativeResize="0"/>
            <p:nvPr/>
          </p:nvPicPr>
          <p:blipFill rotWithShape="1">
            <a:blip r:embed="rId3">
              <a:alphaModFix/>
            </a:blip>
            <a:srcRect b="58332" l="0" r="0" t="7752"/>
            <a:stretch/>
          </p:blipFill>
          <p:spPr>
            <a:xfrm>
              <a:off x="85726" y="85725"/>
              <a:ext cx="4286726" cy="1596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21"/>
            <p:cNvPicPr preferRelativeResize="0"/>
            <p:nvPr/>
          </p:nvPicPr>
          <p:blipFill rotWithShape="1">
            <a:blip r:embed="rId4">
              <a:alphaModFix/>
            </a:blip>
            <a:srcRect b="59496" l="212" r="0" t="7848"/>
            <a:stretch/>
          </p:blipFill>
          <p:spPr>
            <a:xfrm>
              <a:off x="85726" y="2204561"/>
              <a:ext cx="4286726" cy="15401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21"/>
            <p:cNvSpPr txBox="1"/>
            <p:nvPr/>
          </p:nvSpPr>
          <p:spPr>
            <a:xfrm>
              <a:off x="685801" y="914876"/>
              <a:ext cx="335280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1)</a:t>
              </a: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955358" y="1051560"/>
              <a:ext cx="2402681" cy="18288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1"/>
            <p:cNvSpPr txBox="1"/>
            <p:nvPr/>
          </p:nvSpPr>
          <p:spPr>
            <a:xfrm>
              <a:off x="754857" y="2474595"/>
              <a:ext cx="42433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2)</a:t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1113473" y="2611279"/>
              <a:ext cx="3049905" cy="1132999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1"/>
            <p:cNvSpPr txBox="1"/>
            <p:nvPr/>
          </p:nvSpPr>
          <p:spPr>
            <a:xfrm>
              <a:off x="1811867" y="3073241"/>
              <a:ext cx="389837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3)</a:t>
              </a: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2135981" y="3195638"/>
              <a:ext cx="950595" cy="306229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2661761" y="85725"/>
              <a:ext cx="865823" cy="128588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2625567" y="2204561"/>
              <a:ext cx="901541" cy="128588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2"/>
          <p:cNvSpPr txBox="1"/>
          <p:nvPr/>
        </p:nvSpPr>
        <p:spPr>
          <a:xfrm>
            <a:off x="4750850" y="965995"/>
            <a:ext cx="33589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Conectarse a una instancia de AWS</a:t>
            </a:r>
            <a:endParaRPr/>
          </a:p>
        </p:txBody>
      </p:sp>
      <p:sp>
        <p:nvSpPr>
          <p:cNvPr id="444" name="Google Shape;444;p22"/>
          <p:cNvSpPr txBox="1"/>
          <p:nvPr/>
        </p:nvSpPr>
        <p:spPr>
          <a:xfrm>
            <a:off x="4743787" y="1698967"/>
            <a:ext cx="3515539" cy="2292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En la página de detalle de la instancia selecciona “Connect”.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Selecciona la pestaña “SSH Client”.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Si estás en un equipo “Linux” puedes seguir los pasos a allí descritos sin problemas.</a:t>
            </a:r>
            <a:b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Si estás en un equipo “Windows” las instrucciones a continuación son de tu interés</a:t>
            </a:r>
            <a:endParaRPr/>
          </a:p>
        </p:txBody>
      </p:sp>
      <p:grpSp>
        <p:nvGrpSpPr>
          <p:cNvPr id="445" name="Google Shape;445;p22"/>
          <p:cNvGrpSpPr/>
          <p:nvPr/>
        </p:nvGrpSpPr>
        <p:grpSpPr>
          <a:xfrm>
            <a:off x="50021" y="713678"/>
            <a:ext cx="4415882" cy="4076956"/>
            <a:chOff x="1" y="256222"/>
            <a:chExt cx="4408169" cy="4478656"/>
          </a:xfrm>
        </p:grpSpPr>
        <p:pic>
          <p:nvPicPr>
            <p:cNvPr id="446" name="Google Shape;446;p22"/>
            <p:cNvPicPr preferRelativeResize="0"/>
            <p:nvPr/>
          </p:nvPicPr>
          <p:blipFill rotWithShape="1">
            <a:blip r:embed="rId3">
              <a:alphaModFix/>
            </a:blip>
            <a:srcRect b="35271" l="7020" r="24681" t="15213"/>
            <a:stretch/>
          </p:blipFill>
          <p:spPr>
            <a:xfrm>
              <a:off x="229076" y="2006918"/>
              <a:ext cx="3427095" cy="272796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447" name="Google Shape;447;p22"/>
            <p:cNvPicPr preferRelativeResize="0"/>
            <p:nvPr/>
          </p:nvPicPr>
          <p:blipFill rotWithShape="1">
            <a:blip r:embed="rId4">
              <a:alphaModFix/>
            </a:blip>
            <a:srcRect b="59496" l="212" r="0" t="7848"/>
            <a:stretch/>
          </p:blipFill>
          <p:spPr>
            <a:xfrm>
              <a:off x="121444" y="256222"/>
              <a:ext cx="4286726" cy="154019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48" name="Google Shape;448;p22"/>
            <p:cNvSpPr txBox="1"/>
            <p:nvPr/>
          </p:nvSpPr>
          <p:spPr>
            <a:xfrm>
              <a:off x="2777068" y="533400"/>
              <a:ext cx="34522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1)</a:t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3122295" y="662940"/>
              <a:ext cx="426244" cy="196215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2"/>
            <p:cNvSpPr txBox="1"/>
            <p:nvPr/>
          </p:nvSpPr>
          <p:spPr>
            <a:xfrm>
              <a:off x="1303497" y="2344103"/>
              <a:ext cx="42624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2)</a:t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1729740" y="2473643"/>
              <a:ext cx="426244" cy="196215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2"/>
            <p:cNvSpPr txBox="1"/>
            <p:nvPr/>
          </p:nvSpPr>
          <p:spPr>
            <a:xfrm>
              <a:off x="1" y="2669858"/>
              <a:ext cx="33004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3)</a:t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229553" y="2848928"/>
              <a:ext cx="3042285" cy="1094899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2682716" y="256222"/>
              <a:ext cx="865823" cy="128588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"/>
          <p:cNvSpPr txBox="1"/>
          <p:nvPr>
            <p:ph type="ctrTitle"/>
          </p:nvPr>
        </p:nvSpPr>
        <p:spPr>
          <a:xfrm>
            <a:off x="1281950" y="1089142"/>
            <a:ext cx="66225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s-CO" sz="6600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AWS Educate</a:t>
            </a:r>
            <a:endParaRPr b="1" sz="6600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"/>
          <p:cNvSpPr txBox="1"/>
          <p:nvPr>
            <p:ph idx="1" type="subTitle"/>
          </p:nvPr>
        </p:nvSpPr>
        <p:spPr>
          <a:xfrm>
            <a:off x="1101471" y="3159442"/>
            <a:ext cx="6983457" cy="1371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es-CO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Instructivo de creación y configuración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3"/>
          <p:cNvSpPr txBox="1"/>
          <p:nvPr/>
        </p:nvSpPr>
        <p:spPr>
          <a:xfrm>
            <a:off x="4634389" y="1055844"/>
            <a:ext cx="33589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Configurar SSH en Windows</a:t>
            </a:r>
            <a:endParaRPr/>
          </a:p>
        </p:txBody>
      </p:sp>
      <p:sp>
        <p:nvSpPr>
          <p:cNvPr id="460" name="Google Shape;460;p23"/>
          <p:cNvSpPr txBox="1"/>
          <p:nvPr/>
        </p:nvSpPr>
        <p:spPr>
          <a:xfrm>
            <a:off x="4634389" y="1939063"/>
            <a:ext cx="3831500" cy="2285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En el menú inicio busca “</a:t>
            </a:r>
            <a:r>
              <a:rPr lang="es-CO" sz="1100">
                <a:solidFill>
                  <a:srgbClr val="3C63AA"/>
                </a:solidFill>
              </a:rPr>
              <a:t>Características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opcionales” / “Optional features”.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Selecciona “Add an optional feature” / “Añadire una </a:t>
            </a:r>
            <a:r>
              <a:rPr lang="es-CO" sz="1100">
                <a:solidFill>
                  <a:srgbClr val="3C63AA"/>
                </a:solidFill>
              </a:rPr>
              <a:t>característica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opcional”.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Desde la ventana que se </a:t>
            </a:r>
            <a:r>
              <a:rPr lang="es-CO" sz="1100">
                <a:solidFill>
                  <a:srgbClr val="3C63AA"/>
                </a:solidFill>
              </a:rPr>
              <a:t>despliega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instala la “OpenSSH Client”</a:t>
            </a:r>
            <a:b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Si esta opción no está disponible en tu equipo puedes buscar información sobre </a:t>
            </a:r>
            <a:r>
              <a:rPr lang="es-CO" sz="1100">
                <a:solidFill>
                  <a:srgbClr val="3C63AA"/>
                </a:solidFill>
              </a:rPr>
              <a:t>cómo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instalar OpenSSH por otros medios o usar una alternativa como Putty.</a:t>
            </a:r>
            <a:endParaRPr/>
          </a:p>
        </p:txBody>
      </p:sp>
      <p:grpSp>
        <p:nvGrpSpPr>
          <p:cNvPr id="461" name="Google Shape;461;p23"/>
          <p:cNvGrpSpPr/>
          <p:nvPr/>
        </p:nvGrpSpPr>
        <p:grpSpPr>
          <a:xfrm>
            <a:off x="189570" y="1233453"/>
            <a:ext cx="4172426" cy="2990851"/>
            <a:chOff x="-54768" y="343376"/>
            <a:chExt cx="4172426" cy="2990851"/>
          </a:xfrm>
        </p:grpSpPr>
        <p:pic>
          <p:nvPicPr>
            <p:cNvPr id="462" name="Google Shape;462;p23"/>
            <p:cNvPicPr preferRelativeResize="0"/>
            <p:nvPr/>
          </p:nvPicPr>
          <p:blipFill rotWithShape="1">
            <a:blip r:embed="rId3">
              <a:alphaModFix/>
            </a:blip>
            <a:srcRect b="8778" l="0" r="59900" t="6424"/>
            <a:stretch/>
          </p:blipFill>
          <p:spPr>
            <a:xfrm>
              <a:off x="2389823" y="343376"/>
              <a:ext cx="1727835" cy="283940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463" name="Google Shape;463;p23"/>
            <p:cNvPicPr preferRelativeResize="0"/>
            <p:nvPr/>
          </p:nvPicPr>
          <p:blipFill rotWithShape="1">
            <a:blip r:embed="rId4">
              <a:alphaModFix/>
            </a:blip>
            <a:srcRect b="0" l="80" r="78944" t="38148"/>
            <a:stretch/>
          </p:blipFill>
          <p:spPr>
            <a:xfrm>
              <a:off x="180022" y="343377"/>
              <a:ext cx="1747838" cy="2899886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64" name="Google Shape;464;p23"/>
            <p:cNvSpPr txBox="1"/>
            <p:nvPr/>
          </p:nvSpPr>
          <p:spPr>
            <a:xfrm>
              <a:off x="-54768" y="2906554"/>
              <a:ext cx="32099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1)</a:t>
              </a: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37185" y="2999899"/>
              <a:ext cx="1590675" cy="334328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3"/>
            <p:cNvSpPr txBox="1"/>
            <p:nvPr/>
          </p:nvSpPr>
          <p:spPr>
            <a:xfrm>
              <a:off x="2188369" y="2475548"/>
              <a:ext cx="30194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3)</a:t>
              </a: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2389823" y="2636997"/>
              <a:ext cx="1727835" cy="545306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3"/>
            <p:cNvSpPr txBox="1"/>
            <p:nvPr/>
          </p:nvSpPr>
          <p:spPr>
            <a:xfrm>
              <a:off x="76676" y="622459"/>
              <a:ext cx="32099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2)</a:t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37186" y="783908"/>
              <a:ext cx="1497806" cy="401479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4"/>
          <p:cNvSpPr txBox="1"/>
          <p:nvPr/>
        </p:nvSpPr>
        <p:spPr>
          <a:xfrm>
            <a:off x="2398183" y="710041"/>
            <a:ext cx="33589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Configurar SSH </a:t>
            </a:r>
            <a:endParaRPr b="1" i="0" sz="2400" u="none" cap="none" strike="noStrike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en Windows</a:t>
            </a:r>
            <a:endParaRPr/>
          </a:p>
        </p:txBody>
      </p:sp>
      <p:sp>
        <p:nvSpPr>
          <p:cNvPr id="475" name="Google Shape;475;p24"/>
          <p:cNvSpPr txBox="1"/>
          <p:nvPr/>
        </p:nvSpPr>
        <p:spPr>
          <a:xfrm>
            <a:off x="5557749" y="1137439"/>
            <a:ext cx="2894171" cy="2616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Ubica la llave que descargaste desde AWS.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Haz click derecho sobre ella y selecciona “Propiedades”.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En la ventana de propiedades ve a la pestaña de “Seguridad”.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Selecciona el botón de “Avanzado”.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En la ventana que se despliega elimina todas las entradas.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Haz click en “Agregar”.</a:t>
            </a:r>
            <a:endParaRPr/>
          </a:p>
        </p:txBody>
      </p:sp>
      <p:grpSp>
        <p:nvGrpSpPr>
          <p:cNvPr id="476" name="Google Shape;476;p24"/>
          <p:cNvGrpSpPr/>
          <p:nvPr/>
        </p:nvGrpSpPr>
        <p:grpSpPr>
          <a:xfrm>
            <a:off x="189211" y="504048"/>
            <a:ext cx="2460308" cy="2366487"/>
            <a:chOff x="0" y="103346"/>
            <a:chExt cx="2460308" cy="2366487"/>
          </a:xfrm>
        </p:grpSpPr>
        <p:pic>
          <p:nvPicPr>
            <p:cNvPr id="477" name="Google Shape;477;p24"/>
            <p:cNvPicPr preferRelativeResize="0"/>
            <p:nvPr/>
          </p:nvPicPr>
          <p:blipFill rotWithShape="1">
            <a:blip r:embed="rId3">
              <a:alphaModFix/>
            </a:blip>
            <a:srcRect b="39259" l="8542" r="66563" t="17500"/>
            <a:stretch/>
          </p:blipFill>
          <p:spPr>
            <a:xfrm>
              <a:off x="107156" y="221457"/>
              <a:ext cx="2301240" cy="2248376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78" name="Google Shape;478;p24"/>
            <p:cNvSpPr txBox="1"/>
            <p:nvPr/>
          </p:nvSpPr>
          <p:spPr>
            <a:xfrm>
              <a:off x="0" y="103346"/>
              <a:ext cx="330200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1)</a:t>
              </a: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107157" y="342900"/>
              <a:ext cx="1497806" cy="172403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4"/>
            <p:cNvSpPr txBox="1"/>
            <p:nvPr/>
          </p:nvSpPr>
          <p:spPr>
            <a:xfrm>
              <a:off x="618067" y="2163128"/>
              <a:ext cx="34443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2)</a:t>
              </a: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962502" y="2193608"/>
              <a:ext cx="1497806" cy="215265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p24"/>
          <p:cNvGrpSpPr/>
          <p:nvPr/>
        </p:nvGrpSpPr>
        <p:grpSpPr>
          <a:xfrm>
            <a:off x="3372799" y="2105849"/>
            <a:ext cx="1983740" cy="2707958"/>
            <a:chOff x="2920683" y="103346"/>
            <a:chExt cx="1983740" cy="2707958"/>
          </a:xfrm>
        </p:grpSpPr>
        <p:pic>
          <p:nvPicPr>
            <p:cNvPr id="483" name="Google Shape;483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73229" y="103346"/>
              <a:ext cx="1931194" cy="2707958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84" name="Google Shape;484;p24"/>
            <p:cNvSpPr txBox="1"/>
            <p:nvPr/>
          </p:nvSpPr>
          <p:spPr>
            <a:xfrm>
              <a:off x="2920683" y="189071"/>
              <a:ext cx="330200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3)</a:t>
              </a: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3250883" y="228601"/>
              <a:ext cx="315754" cy="236696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4"/>
            <p:cNvSpPr txBox="1"/>
            <p:nvPr/>
          </p:nvSpPr>
          <p:spPr>
            <a:xfrm>
              <a:off x="3987801" y="2154079"/>
              <a:ext cx="35750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4)</a:t>
              </a:r>
              <a:endParaRPr/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4345306" y="2193608"/>
              <a:ext cx="423386" cy="236696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3217546" y="734854"/>
              <a:ext cx="1551146" cy="128588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p24"/>
          <p:cNvGrpSpPr/>
          <p:nvPr/>
        </p:nvGrpSpPr>
        <p:grpSpPr>
          <a:xfrm>
            <a:off x="261760" y="2825939"/>
            <a:ext cx="2995791" cy="1987868"/>
            <a:chOff x="618067" y="2971800"/>
            <a:chExt cx="3239558" cy="2018348"/>
          </a:xfrm>
        </p:grpSpPr>
        <p:pic>
          <p:nvPicPr>
            <p:cNvPr id="490" name="Google Shape;490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81062" y="2971800"/>
              <a:ext cx="2976563" cy="2018348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91" name="Google Shape;491;p24"/>
            <p:cNvSpPr txBox="1"/>
            <p:nvPr/>
          </p:nvSpPr>
          <p:spPr>
            <a:xfrm>
              <a:off x="761048" y="3618548"/>
              <a:ext cx="4100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5)</a:t>
              </a:r>
              <a:endParaRPr/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962502" y="3779996"/>
              <a:ext cx="2345531" cy="516255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4"/>
            <p:cNvSpPr txBox="1"/>
            <p:nvPr/>
          </p:nvSpPr>
          <p:spPr>
            <a:xfrm>
              <a:off x="618067" y="4420076"/>
              <a:ext cx="374915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6)</a:t>
              </a: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910591" y="4531043"/>
              <a:ext cx="419576" cy="165259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1278731" y="3290887"/>
              <a:ext cx="1288733" cy="128588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"/>
          <p:cNvSpPr txBox="1"/>
          <p:nvPr/>
        </p:nvSpPr>
        <p:spPr>
          <a:xfrm>
            <a:off x="2595138" y="618625"/>
            <a:ext cx="335899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Configurar </a:t>
            </a:r>
            <a:endParaRPr b="1" i="0" sz="2400" u="none" cap="none" strike="noStrike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SSH </a:t>
            </a:r>
            <a:endParaRPr b="1" i="0" sz="2400" u="none" cap="none" strike="noStrike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en Windows</a:t>
            </a:r>
            <a:endParaRPr/>
          </a:p>
        </p:txBody>
      </p:sp>
      <p:sp>
        <p:nvSpPr>
          <p:cNvPr id="501" name="Google Shape;501;p38"/>
          <p:cNvSpPr txBox="1"/>
          <p:nvPr/>
        </p:nvSpPr>
        <p:spPr>
          <a:xfrm>
            <a:off x="5399723" y="961549"/>
            <a:ext cx="3368516" cy="3816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En la ventana que se despliega selecciona “Seleccionar principal”.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Escribe el nombre de usuario al que deseas darle el permiso sobre esta llave. </a:t>
            </a:r>
            <a:r>
              <a:rPr lang="es-CO" sz="1100">
                <a:solidFill>
                  <a:srgbClr val="3C63AA"/>
                </a:solidFill>
              </a:rPr>
              <a:t>Si no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sabes el nombre de usuario, abre una consola o </a:t>
            </a:r>
            <a:r>
              <a:rPr lang="es-CO" sz="1100">
                <a:solidFill>
                  <a:srgbClr val="3C63AA"/>
                </a:solidFill>
              </a:rPr>
              <a:t>terminal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y ejecuta este comando “whoaim”. Obtendrás como resultado: &lt;maquina&gt;/&lt;usuario_actual&gt;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Acepta los cambios.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Verifica que estés con</a:t>
            </a:r>
            <a:r>
              <a:rPr lang="es-CO" sz="1100">
                <a:solidFill>
                  <a:srgbClr val="3C63AA"/>
                </a:solidFill>
              </a:rPr>
              <a:t>c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ediendo y no denegando permisos.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Dale todos los permisos al usuario actual. 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Click en “Ok”.</a:t>
            </a:r>
            <a:endParaRPr/>
          </a:p>
        </p:txBody>
      </p:sp>
      <p:grpSp>
        <p:nvGrpSpPr>
          <p:cNvPr id="502" name="Google Shape;502;p38"/>
          <p:cNvGrpSpPr/>
          <p:nvPr/>
        </p:nvGrpSpPr>
        <p:grpSpPr>
          <a:xfrm>
            <a:off x="136878" y="773103"/>
            <a:ext cx="2982754" cy="1944052"/>
            <a:chOff x="191453" y="181928"/>
            <a:chExt cx="2982754" cy="1944052"/>
          </a:xfrm>
        </p:grpSpPr>
        <p:pic>
          <p:nvPicPr>
            <p:cNvPr id="503" name="Google Shape;503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1453" y="197167"/>
              <a:ext cx="2982754" cy="192881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04" name="Google Shape;504;p38"/>
            <p:cNvSpPr txBox="1"/>
            <p:nvPr/>
          </p:nvSpPr>
          <p:spPr>
            <a:xfrm>
              <a:off x="192882" y="181928"/>
              <a:ext cx="4100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1)</a:t>
              </a:r>
              <a:endParaRPr/>
            </a:p>
          </p:txBody>
        </p:sp>
        <p:sp>
          <p:nvSpPr>
            <p:cNvPr id="505" name="Google Shape;505;p38"/>
            <p:cNvSpPr/>
            <p:nvPr/>
          </p:nvSpPr>
          <p:spPr>
            <a:xfrm>
              <a:off x="394335" y="343377"/>
              <a:ext cx="1058704" cy="114776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6" name="Google Shape;506;p38"/>
          <p:cNvGrpSpPr/>
          <p:nvPr/>
        </p:nvGrpSpPr>
        <p:grpSpPr>
          <a:xfrm>
            <a:off x="3235893" y="2279012"/>
            <a:ext cx="2070735" cy="1150218"/>
            <a:chOff x="3174207" y="343377"/>
            <a:chExt cx="2070735" cy="1150218"/>
          </a:xfrm>
        </p:grpSpPr>
        <p:pic>
          <p:nvPicPr>
            <p:cNvPr id="507" name="Google Shape;507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88031" y="343377"/>
              <a:ext cx="1956911" cy="1074896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08" name="Google Shape;508;p38"/>
            <p:cNvSpPr txBox="1"/>
            <p:nvPr/>
          </p:nvSpPr>
          <p:spPr>
            <a:xfrm>
              <a:off x="3174207" y="685324"/>
              <a:ext cx="4100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2)</a:t>
              </a: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3340418" y="954406"/>
              <a:ext cx="1430179" cy="309086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8"/>
            <p:cNvSpPr txBox="1"/>
            <p:nvPr/>
          </p:nvSpPr>
          <p:spPr>
            <a:xfrm>
              <a:off x="4226243" y="1239679"/>
              <a:ext cx="4100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3)</a:t>
              </a: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4535329" y="1263492"/>
              <a:ext cx="369094" cy="229076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2" name="Google Shape;512;p38"/>
          <p:cNvGrpSpPr/>
          <p:nvPr/>
        </p:nvGrpSpPr>
        <p:grpSpPr>
          <a:xfrm>
            <a:off x="79059" y="2802329"/>
            <a:ext cx="3095148" cy="1996917"/>
            <a:chOff x="192882" y="2400300"/>
            <a:chExt cx="3095148" cy="1996917"/>
          </a:xfrm>
        </p:grpSpPr>
        <p:pic>
          <p:nvPicPr>
            <p:cNvPr id="513" name="Google Shape;513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6700" y="2400300"/>
              <a:ext cx="3021330" cy="1953578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14" name="Google Shape;514;p38"/>
            <p:cNvSpPr txBox="1"/>
            <p:nvPr/>
          </p:nvSpPr>
          <p:spPr>
            <a:xfrm>
              <a:off x="192882" y="2777490"/>
              <a:ext cx="4100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5)</a:t>
              </a: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394335" y="2938939"/>
              <a:ext cx="627698" cy="53721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8"/>
            <p:cNvSpPr txBox="1"/>
            <p:nvPr/>
          </p:nvSpPr>
          <p:spPr>
            <a:xfrm>
              <a:off x="2439353" y="4028599"/>
              <a:ext cx="4100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6)</a:t>
              </a: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2633187" y="4190048"/>
              <a:ext cx="362426" cy="207169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8"/>
            <p:cNvSpPr txBox="1"/>
            <p:nvPr/>
          </p:nvSpPr>
          <p:spPr>
            <a:xfrm>
              <a:off x="280988" y="2485549"/>
              <a:ext cx="4100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4)</a:t>
              </a: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552926" y="2559368"/>
              <a:ext cx="1062990" cy="87630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482441" y="2646998"/>
              <a:ext cx="1087755" cy="177641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9"/>
          <p:cNvSpPr txBox="1"/>
          <p:nvPr/>
        </p:nvSpPr>
        <p:spPr>
          <a:xfrm>
            <a:off x="635620" y="1221404"/>
            <a:ext cx="7671900" cy="22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Para conectarnos a la máquina mediante SSH ejecutamos el siguiente comando (ubuntu o windows):</a:t>
            </a:r>
            <a:b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ssh -i &lt;llave&gt; &lt;nombre de la maquina&gt;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Esto es el resultado de no dar los permisos adecuados. La llave privada no debe ser accesible por otros.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Esto es el resultado de no dar los permisos adecuados. No tienes permiso para usar esta llave.</a:t>
            </a:r>
            <a:endParaRPr/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En los casos 2 y 3 es necesario que verifiques que hayas configurado adecuadamente el acceso.</a:t>
            </a:r>
            <a:endParaRPr/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Recuerda que esta llave </a:t>
            </a:r>
            <a:r>
              <a:rPr lang="es-CO" sz="1100">
                <a:solidFill>
                  <a:srgbClr val="3C63AA"/>
                </a:solidFill>
              </a:rPr>
              <a:t>sólo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es accesible para el usuario que la creo, si vas acceder desde otro equipo es necesario que crees una llave para este.</a:t>
            </a:r>
            <a:endParaRPr/>
          </a:p>
        </p:txBody>
      </p:sp>
      <p:sp>
        <p:nvSpPr>
          <p:cNvPr id="526" name="Google Shape;526;p39"/>
          <p:cNvSpPr txBox="1"/>
          <p:nvPr/>
        </p:nvSpPr>
        <p:spPr>
          <a:xfrm>
            <a:off x="468351" y="698184"/>
            <a:ext cx="70810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Conexión a una instancia de AWS</a:t>
            </a:r>
            <a:endParaRPr/>
          </a:p>
        </p:txBody>
      </p:sp>
      <p:grpSp>
        <p:nvGrpSpPr>
          <p:cNvPr id="527" name="Google Shape;527;p39"/>
          <p:cNvGrpSpPr/>
          <p:nvPr/>
        </p:nvGrpSpPr>
        <p:grpSpPr>
          <a:xfrm>
            <a:off x="1515411" y="3441464"/>
            <a:ext cx="5399722" cy="1367790"/>
            <a:chOff x="1" y="903923"/>
            <a:chExt cx="5399722" cy="1367790"/>
          </a:xfrm>
        </p:grpSpPr>
        <p:pic>
          <p:nvPicPr>
            <p:cNvPr id="528" name="Google Shape;528;p39"/>
            <p:cNvPicPr preferRelativeResize="0"/>
            <p:nvPr/>
          </p:nvPicPr>
          <p:blipFill rotWithShape="1">
            <a:blip r:embed="rId3">
              <a:alphaModFix/>
            </a:blip>
            <a:srcRect b="37593" l="50104" r="780" t="44586"/>
            <a:stretch/>
          </p:blipFill>
          <p:spPr>
            <a:xfrm>
              <a:off x="330518" y="1237298"/>
              <a:ext cx="5069205" cy="1034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39"/>
            <p:cNvSpPr txBox="1"/>
            <p:nvPr/>
          </p:nvSpPr>
          <p:spPr>
            <a:xfrm>
              <a:off x="791528" y="903923"/>
              <a:ext cx="4100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1)</a:t>
              </a: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1143953" y="1180147"/>
              <a:ext cx="4062889" cy="162878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9"/>
            <p:cNvSpPr txBox="1"/>
            <p:nvPr/>
          </p:nvSpPr>
          <p:spPr>
            <a:xfrm>
              <a:off x="1" y="1545431"/>
              <a:ext cx="4100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2)</a:t>
              </a: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330518" y="1594486"/>
              <a:ext cx="3495675" cy="177641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9"/>
            <p:cNvSpPr txBox="1"/>
            <p:nvPr/>
          </p:nvSpPr>
          <p:spPr>
            <a:xfrm>
              <a:off x="1" y="1914049"/>
              <a:ext cx="4100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3)</a:t>
              </a: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330518" y="1963103"/>
              <a:ext cx="3495675" cy="177641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0"/>
          <p:cNvSpPr txBox="1"/>
          <p:nvPr/>
        </p:nvSpPr>
        <p:spPr>
          <a:xfrm>
            <a:off x="4670828" y="599854"/>
            <a:ext cx="332459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Dentro de la instancia de AWS</a:t>
            </a:r>
            <a:endParaRPr/>
          </a:p>
        </p:txBody>
      </p:sp>
      <p:sp>
        <p:nvSpPr>
          <p:cNvPr id="540" name="Google Shape;540;p40"/>
          <p:cNvSpPr txBox="1"/>
          <p:nvPr/>
        </p:nvSpPr>
        <p:spPr>
          <a:xfrm>
            <a:off x="4816270" y="1483236"/>
            <a:ext cx="4127705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Una vez configurado correctamente el acceso, al ejecutar el comando: ssh -i &lt;llave&gt; &lt;nombre de la </a:t>
            </a:r>
            <a:r>
              <a:rPr lang="es-CO" sz="1100">
                <a:solidFill>
                  <a:srgbClr val="3C63AA"/>
                </a:solidFill>
              </a:rPr>
              <a:t>máquina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&gt; Obtendras un resultado parecido a este.</a:t>
            </a:r>
            <a:endParaRPr/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s-CO" sz="1100">
                <a:solidFill>
                  <a:srgbClr val="3C63AA"/>
                </a:solidFill>
              </a:rPr>
              <a:t>máquina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a la que acabas de ingresar es totalmente “nueva”, por lo que es necesario actualizar la información de los repositorios. Para ello ejecuta sudo apt update.</a:t>
            </a:r>
            <a:endParaRPr/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Cuando el proceso de </a:t>
            </a:r>
            <a:r>
              <a:rPr lang="es-CO" sz="1100">
                <a:solidFill>
                  <a:srgbClr val="3C63AA"/>
                </a:solidFill>
              </a:rPr>
              <a:t>actualización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termine puedes instalar los paquetes que requieras para hacer funcionar tu proyecto. </a:t>
            </a:r>
            <a:endParaRPr/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Para verificar que las configuraciones son las correctas vamos a crear un programa de </a:t>
            </a:r>
            <a:r>
              <a:rPr lang="es-CO" sz="1100">
                <a:solidFill>
                  <a:srgbClr val="3C63AA"/>
                </a:solidFill>
              </a:rPr>
              <a:t>prueba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en flask. Para esto instalamos pip.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1" name="Google Shape;541;p40"/>
          <p:cNvGrpSpPr/>
          <p:nvPr/>
        </p:nvGrpSpPr>
        <p:grpSpPr>
          <a:xfrm>
            <a:off x="312235" y="599854"/>
            <a:ext cx="4503559" cy="4418671"/>
            <a:chOff x="151924" y="0"/>
            <a:chExt cx="5043011" cy="5143500"/>
          </a:xfrm>
        </p:grpSpPr>
        <p:pic>
          <p:nvPicPr>
            <p:cNvPr id="542" name="Google Shape;542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7199" y="0"/>
              <a:ext cx="4747736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0"/>
            <p:cNvSpPr txBox="1"/>
            <p:nvPr/>
          </p:nvSpPr>
          <p:spPr>
            <a:xfrm>
              <a:off x="151924" y="137636"/>
              <a:ext cx="4100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1)</a:t>
              </a: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447199" y="137637"/>
              <a:ext cx="4062889" cy="1047274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0"/>
            <p:cNvSpPr txBox="1"/>
            <p:nvPr/>
          </p:nvSpPr>
          <p:spPr>
            <a:xfrm>
              <a:off x="151924" y="1591628"/>
              <a:ext cx="4100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2)</a:t>
              </a: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447675" y="1669257"/>
              <a:ext cx="1201103" cy="121444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0"/>
            <p:cNvSpPr txBox="1"/>
            <p:nvPr/>
          </p:nvSpPr>
          <p:spPr>
            <a:xfrm>
              <a:off x="1648778" y="1443038"/>
              <a:ext cx="4100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3)</a:t>
              </a: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1648778" y="1669256"/>
              <a:ext cx="1072039" cy="120968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0"/>
            <p:cNvSpPr txBox="1"/>
            <p:nvPr/>
          </p:nvSpPr>
          <p:spPr>
            <a:xfrm>
              <a:off x="1604011" y="2083118"/>
              <a:ext cx="4100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4)</a:t>
              </a: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1648301" y="2359343"/>
              <a:ext cx="1372553" cy="13335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1"/>
          <p:cNvSpPr txBox="1"/>
          <p:nvPr/>
        </p:nvSpPr>
        <p:spPr>
          <a:xfrm>
            <a:off x="3635135" y="846280"/>
            <a:ext cx="33589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Test de la instancia de AWS</a:t>
            </a:r>
            <a:endParaRPr/>
          </a:p>
        </p:txBody>
      </p:sp>
      <p:sp>
        <p:nvSpPr>
          <p:cNvPr id="556" name="Google Shape;556;p41"/>
          <p:cNvSpPr txBox="1"/>
          <p:nvPr/>
        </p:nvSpPr>
        <p:spPr>
          <a:xfrm>
            <a:off x="5044278" y="1764907"/>
            <a:ext cx="3899697" cy="2631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Para nuestra test es necesario instalar flask mediante pip: “pip install flask”.</a:t>
            </a:r>
            <a:b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Y este será el contenido de la prueba, un </a:t>
            </a:r>
            <a:r>
              <a:rPr lang="es-CO" sz="1100">
                <a:solidFill>
                  <a:srgbClr val="3C63AA"/>
                </a:solidFill>
              </a:rPr>
              <a:t>página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que muestre un mensaje en texto plano.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Subimos nuestros archivos a la instancia de AWS con el comando “scp”. </a:t>
            </a:r>
            <a:b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scp -i &lt;llave&gt; &lt;archivo_a_subir&gt; &lt;nombre_de_la_maquina&gt;:&lt;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ruta_donde_se_pegaran_los_archivos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Debes poder ver la lista de archivos subidos.</a:t>
            </a:r>
            <a:endParaRPr/>
          </a:p>
        </p:txBody>
      </p:sp>
      <p:grpSp>
        <p:nvGrpSpPr>
          <p:cNvPr id="557" name="Google Shape;557;p41"/>
          <p:cNvGrpSpPr/>
          <p:nvPr/>
        </p:nvGrpSpPr>
        <p:grpSpPr>
          <a:xfrm>
            <a:off x="117471" y="1218991"/>
            <a:ext cx="4926807" cy="3104674"/>
            <a:chOff x="117471" y="1218991"/>
            <a:chExt cx="4926807" cy="3104674"/>
          </a:xfrm>
        </p:grpSpPr>
        <p:pic>
          <p:nvPicPr>
            <p:cNvPr id="558" name="Google Shape;558;p41"/>
            <p:cNvPicPr preferRelativeResize="0"/>
            <p:nvPr/>
          </p:nvPicPr>
          <p:blipFill rotWithShape="1">
            <a:blip r:embed="rId3">
              <a:alphaModFix/>
            </a:blip>
            <a:srcRect b="71923" l="0" r="0" t="0"/>
            <a:stretch/>
          </p:blipFill>
          <p:spPr>
            <a:xfrm>
              <a:off x="336070" y="2891581"/>
              <a:ext cx="4708208" cy="1432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0857" y="1218991"/>
              <a:ext cx="2778919" cy="1400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" name="Google Shape;560;p41"/>
            <p:cNvSpPr txBox="1"/>
            <p:nvPr/>
          </p:nvSpPr>
          <p:spPr>
            <a:xfrm>
              <a:off x="237487" y="1218991"/>
              <a:ext cx="410051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1)</a:t>
              </a:r>
              <a:endParaRPr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530857" y="1218991"/>
              <a:ext cx="2733199" cy="1400651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1"/>
            <p:cNvSpPr txBox="1"/>
            <p:nvPr/>
          </p:nvSpPr>
          <p:spPr>
            <a:xfrm>
              <a:off x="130330" y="2942539"/>
              <a:ext cx="36290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2)</a:t>
              </a:r>
              <a:endParaRPr/>
            </a:p>
          </p:txBody>
        </p:sp>
        <p:sp>
          <p:nvSpPr>
            <p:cNvPr id="563" name="Google Shape;563;p41"/>
            <p:cNvSpPr/>
            <p:nvPr/>
          </p:nvSpPr>
          <p:spPr>
            <a:xfrm>
              <a:off x="336070" y="2962542"/>
              <a:ext cx="4667250" cy="23622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1"/>
            <p:cNvSpPr txBox="1"/>
            <p:nvPr/>
          </p:nvSpPr>
          <p:spPr>
            <a:xfrm>
              <a:off x="117471" y="3286392"/>
              <a:ext cx="36290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3)</a:t>
              </a:r>
              <a:endParaRPr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336070" y="3198762"/>
              <a:ext cx="4667250" cy="451961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2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22708" l="0" r="2297" t="0"/>
          <a:stretch/>
        </p:blipFill>
        <p:spPr>
          <a:xfrm>
            <a:off x="276812" y="641390"/>
            <a:ext cx="4495800" cy="1538288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2"/>
          <p:cNvSpPr txBox="1"/>
          <p:nvPr/>
        </p:nvSpPr>
        <p:spPr>
          <a:xfrm>
            <a:off x="5457349" y="962814"/>
            <a:ext cx="33589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Test de la instancia de AWS</a:t>
            </a:r>
            <a:endParaRPr/>
          </a:p>
        </p:txBody>
      </p:sp>
      <p:sp>
        <p:nvSpPr>
          <p:cNvPr id="572" name="Google Shape;572;p42"/>
          <p:cNvSpPr txBox="1"/>
          <p:nvPr/>
        </p:nvSpPr>
        <p:spPr>
          <a:xfrm>
            <a:off x="5457349" y="1808531"/>
            <a:ext cx="3543776" cy="2631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Verificar que los archivos estén completos.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Ejecutar la prueba.</a:t>
            </a:r>
            <a:b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Importante: El puerto 80 es un puerto protegido por el sistema, para acceder a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1100">
                <a:solidFill>
                  <a:srgbClr val="3C63AA"/>
                </a:solidFill>
              </a:rPr>
              <a:t>él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es necesario elevar nuestros permisos, por esto es necesario ejecutarlo con “sudo”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Podrás ver el resultado del test en la IP </a:t>
            </a:r>
            <a:r>
              <a:rPr lang="es-CO" sz="1100">
                <a:solidFill>
                  <a:srgbClr val="3C63AA"/>
                </a:solidFill>
              </a:rPr>
              <a:t>pública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de la instancia, esta la puedes consultar en la consola de AWS.</a:t>
            </a:r>
            <a:endParaRPr/>
          </a:p>
        </p:txBody>
      </p:sp>
      <p:sp>
        <p:nvSpPr>
          <p:cNvPr id="573" name="Google Shape;573;p42"/>
          <p:cNvSpPr txBox="1"/>
          <p:nvPr/>
        </p:nvSpPr>
        <p:spPr>
          <a:xfrm>
            <a:off x="365395" y="1376720"/>
            <a:ext cx="41005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050" u="none" cap="none" strike="noStrike">
                <a:solidFill>
                  <a:srgbClr val="E8988A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endParaRPr/>
          </a:p>
        </p:txBody>
      </p:sp>
      <p:sp>
        <p:nvSpPr>
          <p:cNvPr id="574" name="Google Shape;574;p42"/>
          <p:cNvSpPr/>
          <p:nvPr/>
        </p:nvSpPr>
        <p:spPr>
          <a:xfrm>
            <a:off x="725440" y="830938"/>
            <a:ext cx="4461034" cy="136826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5" name="Google Shape;575;p42"/>
          <p:cNvGrpSpPr/>
          <p:nvPr/>
        </p:nvGrpSpPr>
        <p:grpSpPr>
          <a:xfrm>
            <a:off x="498634" y="2203371"/>
            <a:ext cx="4832985" cy="1326356"/>
            <a:chOff x="111919" y="1991678"/>
            <a:chExt cx="4832985" cy="1326356"/>
          </a:xfrm>
        </p:grpSpPr>
        <p:pic>
          <p:nvPicPr>
            <p:cNvPr id="576" name="Google Shape;576;p42"/>
            <p:cNvPicPr preferRelativeResize="0"/>
            <p:nvPr/>
          </p:nvPicPr>
          <p:blipFill rotWithShape="1">
            <a:blip r:embed="rId4">
              <a:alphaModFix/>
            </a:blip>
            <a:srcRect b="31790" l="0" r="0" t="0"/>
            <a:stretch/>
          </p:blipFill>
          <p:spPr>
            <a:xfrm>
              <a:off x="448628" y="1991678"/>
              <a:ext cx="4496276" cy="13263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" name="Google Shape;577;p42"/>
            <p:cNvSpPr txBox="1"/>
            <p:nvPr/>
          </p:nvSpPr>
          <p:spPr>
            <a:xfrm>
              <a:off x="111919" y="2416493"/>
              <a:ext cx="36290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2)</a:t>
              </a:r>
              <a:endParaRPr/>
            </a:p>
          </p:txBody>
        </p:sp>
        <p:sp>
          <p:nvSpPr>
            <p:cNvPr id="578" name="Google Shape;578;p42"/>
            <p:cNvSpPr/>
            <p:nvPr/>
          </p:nvSpPr>
          <p:spPr>
            <a:xfrm>
              <a:off x="448628" y="2175510"/>
              <a:ext cx="4394359" cy="1142524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9" name="Google Shape;579;p42"/>
          <p:cNvGrpSpPr/>
          <p:nvPr/>
        </p:nvGrpSpPr>
        <p:grpSpPr>
          <a:xfrm>
            <a:off x="111919" y="3501866"/>
            <a:ext cx="3196114" cy="1364456"/>
            <a:chOff x="474821" y="3592830"/>
            <a:chExt cx="3196114" cy="1364456"/>
          </a:xfrm>
        </p:grpSpPr>
        <p:pic>
          <p:nvPicPr>
            <p:cNvPr id="580" name="Google Shape;580;p42"/>
            <p:cNvPicPr preferRelativeResize="0"/>
            <p:nvPr/>
          </p:nvPicPr>
          <p:blipFill rotWithShape="1">
            <a:blip r:embed="rId5">
              <a:alphaModFix/>
            </a:blip>
            <a:srcRect b="18179" l="0" r="22842" t="0"/>
            <a:stretch/>
          </p:blipFill>
          <p:spPr>
            <a:xfrm>
              <a:off x="903922" y="3592830"/>
              <a:ext cx="2767013" cy="132683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81" name="Google Shape;581;p42"/>
            <p:cNvSpPr/>
            <p:nvPr/>
          </p:nvSpPr>
          <p:spPr>
            <a:xfrm>
              <a:off x="903923" y="3648551"/>
              <a:ext cx="2683669" cy="1308735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2"/>
            <p:cNvSpPr txBox="1"/>
            <p:nvPr/>
          </p:nvSpPr>
          <p:spPr>
            <a:xfrm>
              <a:off x="474821" y="4164806"/>
              <a:ext cx="36290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3)</a:t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43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08" y="755386"/>
            <a:ext cx="3929063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3"/>
          <p:cNvSpPr txBox="1"/>
          <p:nvPr/>
        </p:nvSpPr>
        <p:spPr>
          <a:xfrm>
            <a:off x="5214532" y="809271"/>
            <a:ext cx="33589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Test de la instancia de AWS</a:t>
            </a:r>
            <a:endParaRPr/>
          </a:p>
        </p:txBody>
      </p:sp>
      <p:sp>
        <p:nvSpPr>
          <p:cNvPr id="589" name="Google Shape;589;p43"/>
          <p:cNvSpPr txBox="1"/>
          <p:nvPr/>
        </p:nvSpPr>
        <p:spPr>
          <a:xfrm>
            <a:off x="5103020" y="1615782"/>
            <a:ext cx="3820477" cy="2631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Para verificar la funcionalidad de las conexiones HTTPS, es necesario hacer ciertos cambios en el </a:t>
            </a:r>
            <a:r>
              <a:rPr lang="es-CO" sz="1100">
                <a:solidFill>
                  <a:srgbClr val="3C63AA"/>
                </a:solidFill>
              </a:rPr>
              <a:t>código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. Recuerda que debes subir los cambios al servidor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Podrás ver el resultado del test en la IP </a:t>
            </a:r>
            <a:r>
              <a:rPr lang="es-CO" sz="1100">
                <a:solidFill>
                  <a:srgbClr val="3C63AA"/>
                </a:solidFill>
              </a:rPr>
              <a:t>pública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de la instancia, pero agregando “https://” al inicio de la IP.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Como resultado obtendremos un acceso https NO seguro a nuestra </a:t>
            </a:r>
            <a:r>
              <a:rPr lang="es-CO" sz="1100">
                <a:solidFill>
                  <a:srgbClr val="3C63AA"/>
                </a:solidFill>
              </a:rPr>
              <a:t>página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. Esto se debe a que es necesario adquirir un certificado SSL para nuestra </a:t>
            </a:r>
            <a:r>
              <a:rPr lang="es-CO" sz="1100">
                <a:solidFill>
                  <a:srgbClr val="3C63AA"/>
                </a:solidFill>
              </a:rPr>
              <a:t>página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desde una entidad que pueda verificar la autenticidad de nuestro sitio.</a:t>
            </a:r>
            <a:endParaRPr/>
          </a:p>
        </p:txBody>
      </p:sp>
      <p:sp>
        <p:nvSpPr>
          <p:cNvPr id="590" name="Google Shape;590;p43"/>
          <p:cNvSpPr txBox="1"/>
          <p:nvPr/>
        </p:nvSpPr>
        <p:spPr>
          <a:xfrm>
            <a:off x="280790" y="754751"/>
            <a:ext cx="41005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050" u="none" cap="none" strike="noStrike">
                <a:solidFill>
                  <a:srgbClr val="E8988A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endParaRPr/>
          </a:p>
        </p:txBody>
      </p:sp>
      <p:sp>
        <p:nvSpPr>
          <p:cNvPr id="591" name="Google Shape;591;p43"/>
          <p:cNvSpPr/>
          <p:nvPr/>
        </p:nvSpPr>
        <p:spPr>
          <a:xfrm>
            <a:off x="574160" y="754751"/>
            <a:ext cx="3879056" cy="140065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2" name="Google Shape;592;p43"/>
          <p:cNvGrpSpPr/>
          <p:nvPr/>
        </p:nvGrpSpPr>
        <p:grpSpPr>
          <a:xfrm>
            <a:off x="87908" y="2265366"/>
            <a:ext cx="4833462" cy="1319213"/>
            <a:chOff x="99060" y="1842135"/>
            <a:chExt cx="4833462" cy="1319213"/>
          </a:xfrm>
        </p:grpSpPr>
        <p:pic>
          <p:nvPicPr>
            <p:cNvPr id="593" name="Google Shape;593;p43"/>
            <p:cNvPicPr preferRelativeResize="0"/>
            <p:nvPr/>
          </p:nvPicPr>
          <p:blipFill rotWithShape="1">
            <a:blip r:embed="rId4">
              <a:alphaModFix/>
            </a:blip>
            <a:srcRect b="32158" l="0" r="0" t="0"/>
            <a:stretch/>
          </p:blipFill>
          <p:spPr>
            <a:xfrm>
              <a:off x="435769" y="1842135"/>
              <a:ext cx="4496753" cy="1319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4" name="Google Shape;594;p43"/>
            <p:cNvSpPr txBox="1"/>
            <p:nvPr/>
          </p:nvSpPr>
          <p:spPr>
            <a:xfrm>
              <a:off x="99060" y="2436019"/>
              <a:ext cx="36290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2)</a:t>
              </a: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435769" y="2032635"/>
              <a:ext cx="4394359" cy="1128713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43"/>
          <p:cNvGrpSpPr/>
          <p:nvPr/>
        </p:nvGrpSpPr>
        <p:grpSpPr>
          <a:xfrm>
            <a:off x="474821" y="3612995"/>
            <a:ext cx="3890487" cy="1185224"/>
            <a:chOff x="474821" y="3348990"/>
            <a:chExt cx="3959543" cy="1449229"/>
          </a:xfrm>
        </p:grpSpPr>
        <p:pic>
          <p:nvPicPr>
            <p:cNvPr id="597" name="Google Shape;597;p43"/>
            <p:cNvPicPr preferRelativeResize="0"/>
            <p:nvPr/>
          </p:nvPicPr>
          <p:blipFill rotWithShape="1">
            <a:blip r:embed="rId5">
              <a:alphaModFix/>
            </a:blip>
            <a:srcRect b="52684" l="14483" r="58642" t="28531"/>
            <a:stretch/>
          </p:blipFill>
          <p:spPr>
            <a:xfrm>
              <a:off x="747713" y="3348990"/>
              <a:ext cx="3686175" cy="14492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8" name="Google Shape;598;p43"/>
            <p:cNvSpPr/>
            <p:nvPr/>
          </p:nvSpPr>
          <p:spPr>
            <a:xfrm>
              <a:off x="747713" y="3427096"/>
              <a:ext cx="3686651" cy="1358741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3"/>
            <p:cNvSpPr txBox="1"/>
            <p:nvPr/>
          </p:nvSpPr>
          <p:spPr>
            <a:xfrm>
              <a:off x="474821" y="3993356"/>
              <a:ext cx="36290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3)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>
            <p:ph type="title"/>
          </p:nvPr>
        </p:nvSpPr>
        <p:spPr>
          <a:xfrm>
            <a:off x="1224404" y="6721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s-CO" sz="3200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Objetivo del instructivo</a:t>
            </a:r>
            <a:endParaRPr sz="3200"/>
          </a:p>
        </p:txBody>
      </p:sp>
      <p:sp>
        <p:nvSpPr>
          <p:cNvPr id="170" name="Google Shape;170;p3"/>
          <p:cNvSpPr txBox="1"/>
          <p:nvPr>
            <p:ph idx="1" type="body"/>
          </p:nvPr>
        </p:nvSpPr>
        <p:spPr>
          <a:xfrm>
            <a:off x="677994" y="2276397"/>
            <a:ext cx="7543800" cy="7901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s-CO" sz="1600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Este instructivo presenta los pasos para la creación y configuración de una cuenta en AWS Educate.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 sz="1600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4"/>
          <p:cNvGrpSpPr/>
          <p:nvPr/>
        </p:nvGrpSpPr>
        <p:grpSpPr>
          <a:xfrm>
            <a:off x="884304" y="691377"/>
            <a:ext cx="3844615" cy="4118860"/>
            <a:chOff x="270986" y="330994"/>
            <a:chExt cx="3806190" cy="4494848"/>
          </a:xfrm>
        </p:grpSpPr>
        <p:pic>
          <p:nvPicPr>
            <p:cNvPr descr="1" id="176" name="Google Shape;176;p4"/>
            <p:cNvPicPr preferRelativeResize="0"/>
            <p:nvPr/>
          </p:nvPicPr>
          <p:blipFill rotWithShape="1">
            <a:blip r:embed="rId3">
              <a:alphaModFix/>
            </a:blip>
            <a:srcRect b="67435" l="2113" r="18222" t="7876"/>
            <a:stretch/>
          </p:blipFill>
          <p:spPr>
            <a:xfrm>
              <a:off x="278607" y="330994"/>
              <a:ext cx="3770471" cy="126587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77" name="Google Shape;177;p4"/>
            <p:cNvSpPr txBox="1"/>
            <p:nvPr/>
          </p:nvSpPr>
          <p:spPr>
            <a:xfrm>
              <a:off x="651986" y="382905"/>
              <a:ext cx="323850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1)</a:t>
              </a:r>
              <a:endParaRPr/>
            </a:p>
          </p:txBody>
        </p:sp>
        <p:sp>
          <p:nvSpPr>
            <p:cNvPr id="178" name="Google Shape;178;p4"/>
            <p:cNvSpPr txBox="1"/>
            <p:nvPr/>
          </p:nvSpPr>
          <p:spPr>
            <a:xfrm>
              <a:off x="709613" y="1065848"/>
              <a:ext cx="323850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2)</a:t>
              </a:r>
              <a:endParaRPr/>
            </a:p>
          </p:txBody>
        </p:sp>
        <p:pic>
          <p:nvPicPr>
            <p:cNvPr descr="2" id="179" name="Google Shape;179;p4"/>
            <p:cNvPicPr preferRelativeResize="0"/>
            <p:nvPr/>
          </p:nvPicPr>
          <p:blipFill rotWithShape="1">
            <a:blip r:embed="rId4">
              <a:alphaModFix/>
            </a:blip>
            <a:srcRect b="39972" l="291" r="19540" t="8000"/>
            <a:stretch/>
          </p:blipFill>
          <p:spPr>
            <a:xfrm>
              <a:off x="270986" y="2149793"/>
              <a:ext cx="3806190" cy="2676049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80" name="Google Shape;180;p4"/>
            <p:cNvSpPr txBox="1"/>
            <p:nvPr/>
          </p:nvSpPr>
          <p:spPr>
            <a:xfrm>
              <a:off x="832009" y="3990023"/>
              <a:ext cx="38347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3)</a:t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975837" y="1065848"/>
              <a:ext cx="1300639" cy="276225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918210" y="382905"/>
              <a:ext cx="1300639" cy="276225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357664" y="4266248"/>
              <a:ext cx="1229201" cy="276225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1861185" y="1693069"/>
              <a:ext cx="295275" cy="360045"/>
            </a:xfrm>
            <a:prstGeom prst="downArrow">
              <a:avLst>
                <a:gd fmla="val 45483" name="adj1"/>
                <a:gd fmla="val 69367" name="adj2"/>
              </a:avLst>
            </a:prstGeom>
            <a:solidFill>
              <a:schemeClr val="accent2"/>
            </a:solidFill>
            <a:ln cap="flat" cmpd="sng" w="25400">
              <a:solidFill>
                <a:srgbClr val="111C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" name="Google Shape;185;p4"/>
          <p:cNvSpPr txBox="1"/>
          <p:nvPr/>
        </p:nvSpPr>
        <p:spPr>
          <a:xfrm>
            <a:off x="5192469" y="1481099"/>
            <a:ext cx="290960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Econtrar</a:t>
            </a:r>
            <a:endParaRPr b="0" i="0" sz="2000" u="none" cap="none" strike="noStrike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CO" sz="20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AWS-Educate</a:t>
            </a:r>
            <a:endParaRPr b="0" i="0" sz="2000" u="none" cap="none" strike="noStrike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"/>
          <p:cNvSpPr txBox="1"/>
          <p:nvPr/>
        </p:nvSpPr>
        <p:spPr>
          <a:xfrm>
            <a:off x="5699074" y="2269444"/>
            <a:ext cx="217368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s-CO" sz="12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En su buscador de confianza buscar “AWS Educate”.</a:t>
            </a:r>
            <a:endParaRPr/>
          </a:p>
          <a:p>
            <a:pPr indent="-1809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s-CO" sz="12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Abrir el enlace correspondiente.</a:t>
            </a:r>
            <a:endParaRPr/>
          </a:p>
          <a:p>
            <a:pPr indent="-1809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s-CO" sz="12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Seleccionar la opción “Unirme a AWS Educate”.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/>
          <p:cNvSpPr txBox="1"/>
          <p:nvPr/>
        </p:nvSpPr>
        <p:spPr>
          <a:xfrm>
            <a:off x="4919663" y="913657"/>
            <a:ext cx="302323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Solicitud de inscripción</a:t>
            </a:r>
            <a:endParaRPr/>
          </a:p>
        </p:txBody>
      </p:sp>
      <p:sp>
        <p:nvSpPr>
          <p:cNvPr id="192" name="Google Shape;192;p5"/>
          <p:cNvSpPr txBox="1"/>
          <p:nvPr/>
        </p:nvSpPr>
        <p:spPr>
          <a:xfrm>
            <a:off x="5183980" y="1621543"/>
            <a:ext cx="3502819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s-CO" sz="12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Seleccionar la opción de “Student”.</a:t>
            </a:r>
            <a:endParaRPr/>
          </a:p>
          <a:p>
            <a:pPr indent="-1809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s-CO" sz="12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Llenar los campos correspondientes.</a:t>
            </a:r>
            <a:endParaRPr/>
          </a:p>
          <a:p>
            <a:pPr indent="-1809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s-CO" sz="12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Importante: La fecha de graduación debe ser superior a la fecha actual. *Cuando se alcance la fecha de graduación su cuenta de AWS Educate se inhabilitará </a:t>
            </a:r>
            <a:r>
              <a:rPr lang="es-CO" sz="1200">
                <a:solidFill>
                  <a:srgbClr val="3C63AA"/>
                </a:solidFill>
              </a:rPr>
              <a:t>automáticamente</a:t>
            </a:r>
            <a:r>
              <a:rPr b="0" i="0" lang="es-CO" sz="12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809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s-CO" sz="12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Confirma que no eres un T1000 y haz click en “Next”.</a:t>
            </a:r>
            <a:endParaRPr/>
          </a:p>
        </p:txBody>
      </p:sp>
      <p:grpSp>
        <p:nvGrpSpPr>
          <p:cNvPr id="193" name="Google Shape;193;p5"/>
          <p:cNvGrpSpPr/>
          <p:nvPr/>
        </p:nvGrpSpPr>
        <p:grpSpPr>
          <a:xfrm>
            <a:off x="1509237" y="253865"/>
            <a:ext cx="3312319" cy="4582477"/>
            <a:chOff x="137637" y="64294"/>
            <a:chExt cx="3312319" cy="4582477"/>
          </a:xfrm>
        </p:grpSpPr>
        <p:pic>
          <p:nvPicPr>
            <p:cNvPr descr="3" id="194" name="Google Shape;194;p5"/>
            <p:cNvPicPr preferRelativeResize="0"/>
            <p:nvPr/>
          </p:nvPicPr>
          <p:blipFill rotWithShape="1">
            <a:blip r:embed="rId3">
              <a:alphaModFix/>
            </a:blip>
            <a:srcRect b="49927" l="2236" r="4950" t="7545"/>
            <a:stretch/>
          </p:blipFill>
          <p:spPr>
            <a:xfrm>
              <a:off x="144304" y="64294"/>
              <a:ext cx="3305651" cy="1641158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4-2-Student" id="195" name="Google Shape;195;p5"/>
            <p:cNvPicPr preferRelativeResize="0"/>
            <p:nvPr/>
          </p:nvPicPr>
          <p:blipFill rotWithShape="1">
            <a:blip r:embed="rId4">
              <a:alphaModFix/>
            </a:blip>
            <a:srcRect b="9779" l="5757" r="5146" t="22307"/>
            <a:stretch/>
          </p:blipFill>
          <p:spPr>
            <a:xfrm>
              <a:off x="137637" y="1910715"/>
              <a:ext cx="3312319" cy="273558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96" name="Google Shape;196;p5"/>
            <p:cNvSpPr txBox="1"/>
            <p:nvPr/>
          </p:nvSpPr>
          <p:spPr>
            <a:xfrm>
              <a:off x="242412" y="951071"/>
              <a:ext cx="367189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1)</a:t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508635" y="951071"/>
              <a:ext cx="1300639" cy="276225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"/>
            <p:cNvSpPr txBox="1"/>
            <p:nvPr/>
          </p:nvSpPr>
          <p:spPr>
            <a:xfrm>
              <a:off x="1543526" y="2707005"/>
              <a:ext cx="3305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3)</a:t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178594" y="2183130"/>
              <a:ext cx="3271361" cy="1273969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"/>
            <p:cNvSpPr txBox="1"/>
            <p:nvPr/>
          </p:nvSpPr>
          <p:spPr>
            <a:xfrm>
              <a:off x="178594" y="1961198"/>
              <a:ext cx="3305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2)</a:t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1809751" y="2707005"/>
              <a:ext cx="1594961" cy="276225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"/>
            <p:cNvSpPr txBox="1"/>
            <p:nvPr/>
          </p:nvSpPr>
          <p:spPr>
            <a:xfrm>
              <a:off x="830104" y="4074319"/>
              <a:ext cx="316706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4)</a:t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1146810" y="3778091"/>
              <a:ext cx="1300639" cy="86868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218123" y="2535555"/>
              <a:ext cx="611981" cy="57150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1835468" y="2543175"/>
              <a:ext cx="611981" cy="57150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218122" y="2816543"/>
              <a:ext cx="825818" cy="57150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"/>
          <p:cNvSpPr txBox="1"/>
          <p:nvPr/>
        </p:nvSpPr>
        <p:spPr>
          <a:xfrm>
            <a:off x="6156499" y="1224654"/>
            <a:ext cx="2820233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Esperar el correo de verificación de AWS Educate.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Abrir el enlace que aparece en el correo. Se abrirá una nueva </a:t>
            </a:r>
            <a:r>
              <a:rPr lang="es-CO" sz="1100">
                <a:solidFill>
                  <a:srgbClr val="3C63AA"/>
                </a:solidFill>
              </a:rPr>
              <a:t>página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/pestaña con los </a:t>
            </a:r>
            <a:r>
              <a:rPr lang="es-CO" sz="1100">
                <a:solidFill>
                  <a:srgbClr val="3C63AA"/>
                </a:solidFill>
              </a:rPr>
              <a:t>términos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s-CO" sz="1100">
                <a:solidFill>
                  <a:srgbClr val="3C63AA"/>
                </a:solidFill>
              </a:rPr>
              <a:t>condiciones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Importante: Debes bajar el scroll completamente para poder continuar. </a:t>
            </a:r>
            <a:r>
              <a:rPr lang="es-CO" sz="1100">
                <a:solidFill>
                  <a:srgbClr val="3C63AA"/>
                </a:solidFill>
              </a:rPr>
              <a:t>También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es deseable que leas lo que estás aceptando.</a:t>
            </a:r>
            <a:endParaRPr/>
          </a:p>
          <a:p>
            <a:pPr indent="-18732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Confirma que estás de acuerdo con los </a:t>
            </a:r>
            <a:r>
              <a:rPr lang="es-CO" sz="1100">
                <a:solidFill>
                  <a:srgbClr val="3C63AA"/>
                </a:solidFill>
              </a:rPr>
              <a:t>términos</a:t>
            </a:r>
            <a:r>
              <a:rPr b="0" i="0" lang="es-CO" sz="11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y condiciones y haz click en “Submit”.</a:t>
            </a:r>
            <a:endParaRPr/>
          </a:p>
        </p:txBody>
      </p:sp>
      <p:grpSp>
        <p:nvGrpSpPr>
          <p:cNvPr id="212" name="Google Shape;212;p6"/>
          <p:cNvGrpSpPr/>
          <p:nvPr/>
        </p:nvGrpSpPr>
        <p:grpSpPr>
          <a:xfrm>
            <a:off x="2725594" y="1718391"/>
            <a:ext cx="3324225" cy="3150870"/>
            <a:chOff x="1624489" y="1992630"/>
            <a:chExt cx="3324225" cy="3150870"/>
          </a:xfrm>
        </p:grpSpPr>
        <p:pic>
          <p:nvPicPr>
            <p:cNvPr descr="6-Confirmar Terminos y Condiciones" id="213" name="Google Shape;213;p6"/>
            <p:cNvPicPr preferRelativeResize="0"/>
            <p:nvPr/>
          </p:nvPicPr>
          <p:blipFill rotWithShape="1">
            <a:blip r:embed="rId3">
              <a:alphaModFix/>
            </a:blip>
            <a:srcRect b="24454" l="15208" r="15978" t="8513"/>
            <a:stretch/>
          </p:blipFill>
          <p:spPr>
            <a:xfrm>
              <a:off x="1963579" y="1992630"/>
              <a:ext cx="2985135" cy="315087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14" name="Google Shape;214;p6"/>
            <p:cNvSpPr txBox="1"/>
            <p:nvPr/>
          </p:nvSpPr>
          <p:spPr>
            <a:xfrm>
              <a:off x="1624489" y="4485799"/>
              <a:ext cx="339090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4)</a:t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2070259" y="4547235"/>
              <a:ext cx="1790224" cy="578168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6"/>
            <p:cNvSpPr txBox="1"/>
            <p:nvPr/>
          </p:nvSpPr>
          <p:spPr>
            <a:xfrm>
              <a:off x="4514374" y="2814638"/>
              <a:ext cx="353960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3)</a:t>
              </a: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4686777" y="3090863"/>
              <a:ext cx="93821" cy="912971"/>
            </a:xfrm>
            <a:prstGeom prst="downArrow">
              <a:avLst>
                <a:gd fmla="val 45483" name="adj1"/>
                <a:gd fmla="val 69367" name="adj2"/>
              </a:avLst>
            </a:prstGeom>
            <a:solidFill>
              <a:schemeClr val="accent2"/>
            </a:solidFill>
            <a:ln cap="flat" cmpd="sng" w="25400">
              <a:solidFill>
                <a:srgbClr val="111C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6"/>
          <p:cNvSpPr txBox="1"/>
          <p:nvPr/>
        </p:nvSpPr>
        <p:spPr>
          <a:xfrm>
            <a:off x="278780" y="3359311"/>
            <a:ext cx="26346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Solicitud de inscripción</a:t>
            </a:r>
            <a:endParaRPr/>
          </a:p>
        </p:txBody>
      </p:sp>
      <p:grpSp>
        <p:nvGrpSpPr>
          <p:cNvPr id="219" name="Google Shape;219;p6"/>
          <p:cNvGrpSpPr/>
          <p:nvPr/>
        </p:nvGrpSpPr>
        <p:grpSpPr>
          <a:xfrm>
            <a:off x="91913" y="614920"/>
            <a:ext cx="3776663" cy="2580323"/>
            <a:chOff x="82867" y="72390"/>
            <a:chExt cx="3776663" cy="2580323"/>
          </a:xfrm>
        </p:grpSpPr>
        <p:pic>
          <p:nvPicPr>
            <p:cNvPr descr="5-2-Verificar el correo" id="220" name="Google Shape;220;p6"/>
            <p:cNvPicPr preferRelativeResize="0"/>
            <p:nvPr/>
          </p:nvPicPr>
          <p:blipFill rotWithShape="1">
            <a:blip r:embed="rId4">
              <a:alphaModFix/>
            </a:blip>
            <a:srcRect b="45859" l="19692" r="5910" t="7224"/>
            <a:stretch/>
          </p:blipFill>
          <p:spPr>
            <a:xfrm>
              <a:off x="82867" y="72390"/>
              <a:ext cx="3776663" cy="2580323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21" name="Google Shape;221;p6"/>
            <p:cNvSpPr txBox="1"/>
            <p:nvPr/>
          </p:nvSpPr>
          <p:spPr>
            <a:xfrm>
              <a:off x="156210" y="544354"/>
              <a:ext cx="3305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1)</a:t>
              </a: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422434" y="605790"/>
              <a:ext cx="1947863" cy="261938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6"/>
            <p:cNvSpPr txBox="1"/>
            <p:nvPr/>
          </p:nvSpPr>
          <p:spPr>
            <a:xfrm>
              <a:off x="156210" y="1542574"/>
              <a:ext cx="3305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2)</a:t>
              </a: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486728" y="1599724"/>
              <a:ext cx="2198370" cy="219075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86727" y="1118711"/>
              <a:ext cx="825818" cy="57150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"/>
          <p:cNvSpPr txBox="1"/>
          <p:nvPr/>
        </p:nvSpPr>
        <p:spPr>
          <a:xfrm>
            <a:off x="3023235" y="640855"/>
            <a:ext cx="336804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s-CO" sz="12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Una vez aceptes los </a:t>
            </a:r>
            <a:r>
              <a:rPr lang="es-CO" sz="1200">
                <a:solidFill>
                  <a:srgbClr val="3C63AA"/>
                </a:solidFill>
              </a:rPr>
              <a:t>términos</a:t>
            </a:r>
            <a:r>
              <a:rPr b="0" i="0" lang="es-CO" sz="12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 el proceso de solicitud habrá terminado.</a:t>
            </a:r>
            <a:endParaRPr/>
          </a:p>
          <a:p>
            <a:pPr indent="-1809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s-CO" sz="12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Recibirás un correo confirmando que tu solicitud será revisada y que te darán respuesta pronto.</a:t>
            </a:r>
            <a:endParaRPr/>
          </a:p>
        </p:txBody>
      </p:sp>
      <p:grpSp>
        <p:nvGrpSpPr>
          <p:cNvPr id="231" name="Google Shape;231;p7"/>
          <p:cNvGrpSpPr/>
          <p:nvPr/>
        </p:nvGrpSpPr>
        <p:grpSpPr>
          <a:xfrm>
            <a:off x="417450" y="2341483"/>
            <a:ext cx="3616643" cy="2325529"/>
            <a:chOff x="160972" y="100013"/>
            <a:chExt cx="3616643" cy="2325529"/>
          </a:xfrm>
        </p:grpSpPr>
        <p:pic>
          <p:nvPicPr>
            <p:cNvPr descr="7-Pantalla de confirmacion" id="232" name="Google Shape;232;p7"/>
            <p:cNvPicPr preferRelativeResize="0"/>
            <p:nvPr/>
          </p:nvPicPr>
          <p:blipFill rotWithShape="1">
            <a:blip r:embed="rId3">
              <a:alphaModFix/>
            </a:blip>
            <a:srcRect b="38127" l="4771" r="6854" t="9423"/>
            <a:stretch/>
          </p:blipFill>
          <p:spPr>
            <a:xfrm>
              <a:off x="160972" y="100013"/>
              <a:ext cx="3616643" cy="2325529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33" name="Google Shape;233;p7"/>
            <p:cNvSpPr txBox="1"/>
            <p:nvPr/>
          </p:nvSpPr>
          <p:spPr>
            <a:xfrm>
              <a:off x="235744" y="152876"/>
              <a:ext cx="308610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1)</a:t>
              </a:r>
              <a:endParaRPr/>
            </a:p>
          </p:txBody>
        </p:sp>
      </p:grpSp>
      <p:sp>
        <p:nvSpPr>
          <p:cNvPr id="234" name="Google Shape;234;p7"/>
          <p:cNvSpPr txBox="1"/>
          <p:nvPr/>
        </p:nvSpPr>
        <p:spPr>
          <a:xfrm>
            <a:off x="144966" y="997813"/>
            <a:ext cx="287826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Solicitud de inscripción</a:t>
            </a:r>
            <a:endParaRPr/>
          </a:p>
        </p:txBody>
      </p:sp>
      <p:grpSp>
        <p:nvGrpSpPr>
          <p:cNvPr id="235" name="Google Shape;235;p7"/>
          <p:cNvGrpSpPr/>
          <p:nvPr/>
        </p:nvGrpSpPr>
        <p:grpSpPr>
          <a:xfrm>
            <a:off x="4357687" y="2425542"/>
            <a:ext cx="4241959" cy="2318385"/>
            <a:chOff x="501968" y="2631758"/>
            <a:chExt cx="4241959" cy="2318385"/>
          </a:xfrm>
        </p:grpSpPr>
        <p:pic>
          <p:nvPicPr>
            <p:cNvPr descr="7-Correo de confirmacion" id="236" name="Google Shape;236;p7"/>
            <p:cNvPicPr preferRelativeResize="0"/>
            <p:nvPr/>
          </p:nvPicPr>
          <p:blipFill rotWithShape="1">
            <a:blip r:embed="rId4">
              <a:alphaModFix/>
            </a:blip>
            <a:srcRect b="50313" l="21896" r="4514" t="12570"/>
            <a:stretch/>
          </p:blipFill>
          <p:spPr>
            <a:xfrm>
              <a:off x="501968" y="2631758"/>
              <a:ext cx="4241959" cy="2318385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37" name="Google Shape;237;p7"/>
            <p:cNvSpPr txBox="1"/>
            <p:nvPr/>
          </p:nvSpPr>
          <p:spPr>
            <a:xfrm>
              <a:off x="594360" y="2893695"/>
              <a:ext cx="3305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2)</a:t>
              </a: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894397" y="3681889"/>
              <a:ext cx="825818" cy="57150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"/>
          <p:cNvSpPr txBox="1"/>
          <p:nvPr/>
        </p:nvSpPr>
        <p:spPr>
          <a:xfrm>
            <a:off x="-83159" y="2153173"/>
            <a:ext cx="233341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Ingreso 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 AWS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Educate</a:t>
            </a:r>
            <a:endParaRPr b="1" i="0" sz="2400" u="none" cap="none" strike="noStrike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8"/>
          <p:cNvSpPr txBox="1"/>
          <p:nvPr/>
        </p:nvSpPr>
        <p:spPr>
          <a:xfrm>
            <a:off x="6278705" y="1397152"/>
            <a:ext cx="2662078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s-CO" sz="1200">
                <a:solidFill>
                  <a:srgbClr val="3C63AA"/>
                </a:solidFill>
              </a:rPr>
              <a:t>En un periodo de tiempo de hasta </a:t>
            </a:r>
            <a:r>
              <a:rPr b="0" i="0" lang="es-CO" sz="12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48 horas recibirás un correo con el resultado de tu solicitud.</a:t>
            </a:r>
            <a:endParaRPr/>
          </a:p>
          <a:p>
            <a:pPr indent="-1809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s-CO" sz="12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Abra el enlace indicado para configurar tu acceso a la plataforma de AWS Educate. Se desplegará una nueva </a:t>
            </a:r>
            <a:r>
              <a:rPr lang="es-CO" sz="1200">
                <a:solidFill>
                  <a:srgbClr val="3C63AA"/>
                </a:solidFill>
              </a:rPr>
              <a:t>página</a:t>
            </a:r>
            <a:r>
              <a:rPr b="0" i="0" lang="es-CO" sz="12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/pestaña.</a:t>
            </a:r>
            <a:endParaRPr/>
          </a:p>
          <a:p>
            <a:pPr indent="-1809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C63A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s-CO" sz="12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Configura tu clave de acceso a la plataforma.</a:t>
            </a:r>
            <a:endParaRPr/>
          </a:p>
        </p:txBody>
      </p:sp>
      <p:grpSp>
        <p:nvGrpSpPr>
          <p:cNvPr id="245" name="Google Shape;245;p8"/>
          <p:cNvGrpSpPr/>
          <p:nvPr/>
        </p:nvGrpSpPr>
        <p:grpSpPr>
          <a:xfrm>
            <a:off x="2033586" y="373276"/>
            <a:ext cx="4147255" cy="4299085"/>
            <a:chOff x="2033586" y="373276"/>
            <a:chExt cx="4147255" cy="4299085"/>
          </a:xfrm>
        </p:grpSpPr>
        <p:pic>
          <p:nvPicPr>
            <p:cNvPr descr="8-Correo de aprovacion" id="246" name="Google Shape;246;p8"/>
            <p:cNvPicPr preferRelativeResize="0"/>
            <p:nvPr/>
          </p:nvPicPr>
          <p:blipFill rotWithShape="1">
            <a:blip r:embed="rId3">
              <a:alphaModFix/>
            </a:blip>
            <a:srcRect b="3037" l="13632" r="8192" t="14122"/>
            <a:stretch/>
          </p:blipFill>
          <p:spPr>
            <a:xfrm>
              <a:off x="2081197" y="373276"/>
              <a:ext cx="3274914" cy="3932733"/>
            </a:xfrm>
            <a:prstGeom prst="rect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9-Configurar contraseña" id="247" name="Google Shape;247;p8"/>
            <p:cNvPicPr preferRelativeResize="0"/>
            <p:nvPr/>
          </p:nvPicPr>
          <p:blipFill rotWithShape="1">
            <a:blip r:embed="rId4">
              <a:alphaModFix/>
            </a:blip>
            <a:srcRect b="28641" l="17764" r="19104" t="7980"/>
            <a:stretch/>
          </p:blipFill>
          <p:spPr>
            <a:xfrm>
              <a:off x="3327735" y="1426230"/>
              <a:ext cx="2853106" cy="3246131"/>
            </a:xfrm>
            <a:prstGeom prst="rect">
              <a:avLst/>
            </a:prstGeom>
            <a:noFill/>
            <a:ln cap="flat" cmpd="sng" w="317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48" name="Google Shape;248;p8"/>
            <p:cNvSpPr txBox="1"/>
            <p:nvPr/>
          </p:nvSpPr>
          <p:spPr>
            <a:xfrm>
              <a:off x="2163041" y="433373"/>
              <a:ext cx="42404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1)</a:t>
              </a:r>
              <a:endParaRPr/>
            </a:p>
          </p:txBody>
        </p:sp>
        <p:sp>
          <p:nvSpPr>
            <p:cNvPr id="249" name="Google Shape;249;p8"/>
            <p:cNvSpPr txBox="1"/>
            <p:nvPr/>
          </p:nvSpPr>
          <p:spPr>
            <a:xfrm>
              <a:off x="2033586" y="1691797"/>
              <a:ext cx="433330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2)</a:t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2120939" y="1981934"/>
              <a:ext cx="373410" cy="171239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8"/>
            <p:cNvSpPr txBox="1"/>
            <p:nvPr/>
          </p:nvSpPr>
          <p:spPr>
            <a:xfrm>
              <a:off x="3389510" y="1505415"/>
              <a:ext cx="323944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3)</a:t>
              </a: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2291707" y="1164845"/>
              <a:ext cx="682291" cy="49396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4043864" y="2943506"/>
              <a:ext cx="682291" cy="49396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"/>
          <p:cNvSpPr txBox="1"/>
          <p:nvPr/>
        </p:nvSpPr>
        <p:spPr>
          <a:xfrm>
            <a:off x="5548975" y="1326031"/>
            <a:ext cx="302323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Ingreso a </a:t>
            </a:r>
            <a:endParaRPr b="1" i="0" sz="2800" u="none" cap="none" strike="noStrike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E83464"/>
                </a:solidFill>
                <a:latin typeface="Arial"/>
                <a:ea typeface="Arial"/>
                <a:cs typeface="Arial"/>
                <a:sym typeface="Arial"/>
              </a:rPr>
              <a:t>AWS Educate</a:t>
            </a:r>
            <a:endParaRPr b="1" i="0" sz="2800" u="none" cap="none" strike="noStrike">
              <a:solidFill>
                <a:srgbClr val="E834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 txBox="1"/>
          <p:nvPr/>
        </p:nvSpPr>
        <p:spPr>
          <a:xfrm>
            <a:off x="5548975" y="2287832"/>
            <a:ext cx="308206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es-CO" sz="1200" u="none" cap="none" strike="noStrike">
                <a:solidFill>
                  <a:srgbClr val="3C63AA"/>
                </a:solidFill>
                <a:latin typeface="Arial"/>
                <a:ea typeface="Arial"/>
                <a:cs typeface="Arial"/>
                <a:sym typeface="Arial"/>
              </a:rPr>
              <a:t>Una vez configures la contraseña serás redirigido a la página principal de AWS Educate. En ésta podrás encontrar información y recursos útiles sobre las tecnologías de Amazon. Te recomendamos seas curioso.</a:t>
            </a:r>
            <a:endParaRPr/>
          </a:p>
        </p:txBody>
      </p:sp>
      <p:grpSp>
        <p:nvGrpSpPr>
          <p:cNvPr id="260" name="Google Shape;260;p9"/>
          <p:cNvGrpSpPr/>
          <p:nvPr/>
        </p:nvGrpSpPr>
        <p:grpSpPr>
          <a:xfrm>
            <a:off x="226694" y="1326031"/>
            <a:ext cx="5177315" cy="3133250"/>
            <a:chOff x="173831" y="779621"/>
            <a:chExt cx="5177315" cy="3133250"/>
          </a:xfrm>
        </p:grpSpPr>
        <p:pic>
          <p:nvPicPr>
            <p:cNvPr descr="10-Dashboard" id="261" name="Google Shape;261;p9"/>
            <p:cNvPicPr preferRelativeResize="0"/>
            <p:nvPr/>
          </p:nvPicPr>
          <p:blipFill rotWithShape="1">
            <a:blip r:embed="rId3">
              <a:alphaModFix/>
            </a:blip>
            <a:srcRect b="36276" l="0" r="0" t="7865"/>
            <a:stretch/>
          </p:blipFill>
          <p:spPr>
            <a:xfrm>
              <a:off x="173832" y="779622"/>
              <a:ext cx="5177314" cy="3133249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62" name="Google Shape;262;p9"/>
            <p:cNvSpPr txBox="1"/>
            <p:nvPr/>
          </p:nvSpPr>
          <p:spPr>
            <a:xfrm>
              <a:off x="173831" y="779621"/>
              <a:ext cx="370523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050" u="none" cap="none" strike="noStrike">
                  <a:solidFill>
                    <a:srgbClr val="E8988A"/>
                  </a:solidFill>
                  <a:latin typeface="Arial"/>
                  <a:ea typeface="Arial"/>
                  <a:cs typeface="Arial"/>
                  <a:sym typeface="Arial"/>
                </a:rPr>
                <a:t>1)</a:t>
              </a: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646748" y="1324928"/>
              <a:ext cx="714851" cy="120015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8F7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MICHAEL</dc:creator>
</cp:coreProperties>
</file>